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Lst>
  <p:sldSz cx="18288000" cy="10287000"/>
  <p:notesSz cx="6858000" cy="9144000"/>
  <p:embeddedFontLst>
    <p:embeddedFont>
      <p:font typeface="Playfair Display Bold" charset="1" panose="00000000000000000000"/>
      <p:regular r:id="rId19"/>
    </p:embeddedFont>
    <p:embeddedFont>
      <p:font typeface="Open Sans 1" charset="1" panose="020B0606030504020204"/>
      <p:regular r:id="rId20"/>
    </p:embeddedFont>
    <p:embeddedFont>
      <p:font typeface="Open Sans 1 Bold" charset="1" panose="020B0806030504020204"/>
      <p:regular r:id="rId21"/>
    </p:embeddedFont>
    <p:embeddedFont>
      <p:font typeface="Open Sans 1 Italics" charset="1" panose="020B0606030504020204"/>
      <p:regular r:id="rId22"/>
    </p:embeddedFont>
    <p:embeddedFont>
      <p:font typeface="Aileron Bold" charset="1" panose="00000800000000000000"/>
      <p:regular r:id="rId23"/>
    </p:embeddedFont>
    <p:embeddedFont>
      <p:font typeface="Aileron Bold Italics" charset="1" panose="00000800000000000000"/>
      <p:regular r:id="rId24"/>
    </p:embeddedFont>
    <p:embeddedFont>
      <p:font typeface="Aileron" charset="1" panose="00000500000000000000"/>
      <p:regular r:id="rId25"/>
    </p:embeddedFont>
    <p:embeddedFont>
      <p:font typeface="Lora" charset="1" panose="00000500000000000000"/>
      <p:regular r:id="rId26"/>
    </p:embeddedFont>
    <p:embeddedFont>
      <p:font typeface="Playfair Display" charset="1" panose="00000000000000000000"/>
      <p:regular r:id="rId27"/>
    </p:embeddedFont>
    <p:embeddedFont>
      <p:font typeface="Public Sans" charset="1" panose="00000000000000000000"/>
      <p:regular r:id="rId28"/>
    </p:embeddedFont>
    <p:embeddedFont>
      <p:font typeface="Open Sans 2" charset="1" panose="00000000000000000000"/>
      <p:regular r:id="rId29"/>
    </p:embeddedFont>
    <p:embeddedFont>
      <p:font typeface="Lato" charset="1" panose="020F0502020204030203"/>
      <p:regular r:id="rId30"/>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https://gtfobins.github.io" TargetMode="External" Type="http://schemas.openxmlformats.org/officeDocument/2006/relationships/hyperlink"/><Relationship Id="rId4" Target="../media/image22.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https://github.com/EpitechMscProPromo2026/T-SEC-600-STG_10/blob/main/dalgona.md" TargetMode="External" Type="http://schemas.openxmlformats.org/officeDocument/2006/relationships/hyperlink"/><Relationship Id="rId11" Target="https://github.com/EpitechMscProPromo2026/T-SEC-600-STG_10/blob/main/grand-line.md" TargetMode="External" Type="http://schemas.openxmlformats.org/officeDocument/2006/relationships/hyperlink"/><Relationship Id="rId12" Target="https://github.com/EpitechMscProPromo2026/T-SEC-600-STG_10/blob/main/silence.md" TargetMode="External" Type="http://schemas.openxmlformats.org/officeDocument/2006/relationships/hyperlink"/><Relationship Id="rId13" Target="https://github.com/EpitechMscProPromo2026/T-SEC-600-STG_10/blob/main/un-pepene.md" TargetMode="External" Type="http://schemas.openxmlformats.org/officeDocument/2006/relationships/hyperlink"/><Relationship Id="rId14" Target="../media/image23.png" Type="http://schemas.openxmlformats.org/officeDocument/2006/relationships/image"/><Relationship Id="rId15" Target="../media/image24.png" Type="http://schemas.openxmlformats.org/officeDocument/2006/relationships/image"/><Relationship Id="rId16" Target="../media/image25.png" Type="http://schemas.openxmlformats.org/officeDocument/2006/relationships/image"/><Relationship Id="rId17" Target="../media/image26.png" Type="http://schemas.openxmlformats.org/officeDocument/2006/relationships/image"/><Relationship Id="rId18" Target="../media/image27.png" Type="http://schemas.openxmlformats.org/officeDocument/2006/relationships/image"/><Relationship Id="rId19" Target="../media/image28.png" Type="http://schemas.openxmlformats.org/officeDocument/2006/relationships/image"/><Relationship Id="rId2" Target="https://github.com/EpitechMscProPromo2026/T-SEC-600-STG_10/blob/main/toss-a-coin.md" TargetMode="External" Type="http://schemas.openxmlformats.org/officeDocument/2006/relationships/hyperlink"/><Relationship Id="rId20" Target="../media/image29.png" Type="http://schemas.openxmlformats.org/officeDocument/2006/relationships/image"/><Relationship Id="rId21" Target="../media/image30.png" Type="http://schemas.openxmlformats.org/officeDocument/2006/relationships/image"/><Relationship Id="rId22" Target="../media/image31.png" Type="http://schemas.openxmlformats.org/officeDocument/2006/relationships/image"/><Relationship Id="rId23" Target="../media/image32.png" Type="http://schemas.openxmlformats.org/officeDocument/2006/relationships/image"/><Relationship Id="rId24" Target="../media/image33.png" Type="http://schemas.openxmlformats.org/officeDocument/2006/relationships/image"/><Relationship Id="rId25" Target="../media/image34.png" Type="http://schemas.openxmlformats.org/officeDocument/2006/relationships/image"/><Relationship Id="rId26" Target="../media/image35.png" Type="http://schemas.openxmlformats.org/officeDocument/2006/relationships/image"/><Relationship Id="rId27" Target="../media/image36.png" Type="http://schemas.openxmlformats.org/officeDocument/2006/relationships/image"/><Relationship Id="rId28" Target="../media/image37.png" Type="http://schemas.openxmlformats.org/officeDocument/2006/relationships/image"/><Relationship Id="rId3" Target="https://github.com/EpitechMscProPromo2026/T-SEC-600-STG_10/blob/main/yer-a-wizard.md" TargetMode="External" Type="http://schemas.openxmlformats.org/officeDocument/2006/relationships/hyperlink"/><Relationship Id="rId4" Target="https://github.com/EpitechMscProPromo2026/T-SEC-600-STG_10/blob/main/musa-troglodytarum.md" TargetMode="External" Type="http://schemas.openxmlformats.org/officeDocument/2006/relationships/hyperlink"/><Relationship Id="rId5" Target="https://github.com/EpitechMscProPromo2026/T-SEC-600-STG_10/blob/main/secrets-of-the-maw.md" TargetMode="External" Type="http://schemas.openxmlformats.org/officeDocument/2006/relationships/hyperlink"/><Relationship Id="rId6" Target="https://github.com/EpitechMscProPromo2026/T-SEC-600-STG_10/blob/main/the-binding-of-cyber.md" TargetMode="External" Type="http://schemas.openxmlformats.org/officeDocument/2006/relationships/hyperlink"/><Relationship Id="rId7" Target="https://github.com/EpitechMscProPromo2026/T-SEC-600-STG_10/blob/main/around-the-world.md" TargetMode="External" Type="http://schemas.openxmlformats.org/officeDocument/2006/relationships/hyperlink"/><Relationship Id="rId8" Target="https://github.com/EpitechMscProPromo2026/T-SEC-600-STG_10/blob/main/diabolical-box.md" TargetMode="External" Type="http://schemas.openxmlformats.org/officeDocument/2006/relationships/hyperlink"/><Relationship Id="rId9" Target="https://github.com/EpitechMscProPromo2026/T-SEC-600-STG_10/blob/main/patience.md" TargetMode="External" Type="http://schemas.openxmlformats.org/officeDocument/2006/relationships/hyperlink"/></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 Id="rId3" Target="https://tryhackme.com/client/6169456d82ef35005208065c/path/join?code=2wlwg1omi8h" TargetMode="External" Type="http://schemas.openxmlformats.org/officeDocument/2006/relationships/hyperlink"/><Relationship Id="rId4" Target="../media/image39.png" Type="http://schemas.openxmlformats.org/officeDocument/2006/relationships/image"/><Relationship Id="rId5" Target="../media/image40.svg" Type="http://schemas.openxmlformats.org/officeDocument/2006/relationships/image"/><Relationship Id="rId6" Target="https://github.com/EpitechMscProPromo2026/T-SEC-600-STG_10" TargetMode="External" Type="http://schemas.openxmlformats.org/officeDocument/2006/relationships/hyperlink"/><Relationship Id="rId7" Target="../media/image41.png" Type="http://schemas.openxmlformats.org/officeDocument/2006/relationships/image"/><Relationship Id="rId8" Target="../media/image42.sv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png" Type="http://schemas.openxmlformats.org/officeDocument/2006/relationships/image"/><Relationship Id="rId3" Target="../media/image5.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 Id="rId3" Target="../media/image7.jpeg" Type="http://schemas.openxmlformats.org/officeDocument/2006/relationships/image"/><Relationship Id="rId4" Target="../media/image8.png" Type="http://schemas.openxmlformats.org/officeDocument/2006/relationships/image"/><Relationship Id="rId5" Target="../media/image9.png" Type="http://schemas.openxmlformats.org/officeDocument/2006/relationships/image"/><Relationship Id="rId6" Target="../media/image10.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1.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https://www.hackingarticles.in/wordpress-reverse-shell/" TargetMode="External" Type="http://schemas.openxmlformats.org/officeDocument/2006/relationships/hyperlink"/><Relationship Id="rId11" Target="https://blog.pentesteracademy.com/abusing-jenkins-groovy-script-console-to-get-shell-98b951fa64a6" TargetMode="External" Type="http://schemas.openxmlformats.org/officeDocument/2006/relationships/hyperlink"/><Relationship Id="rId12" Target="https://translate.google.com" TargetMode="External" Type="http://schemas.openxmlformats.org/officeDocument/2006/relationships/hyperlink"/><Relationship Id="rId2" Target="../media/image12.png" Type="http://schemas.openxmlformats.org/officeDocument/2006/relationships/image"/><Relationship Id="rId3" Target="https://hashes.com/en/decrypt/hash" TargetMode="External" Type="http://schemas.openxmlformats.org/officeDocument/2006/relationships/hyperlink"/><Relationship Id="rId4" Target="https://www.dcode.fr/identification-chiffrement" TargetMode="External" Type="http://schemas.openxmlformats.org/officeDocument/2006/relationships/hyperlink"/><Relationship Id="rId5" Target="https://www.exploit-db.com" TargetMode="External" Type="http://schemas.openxmlformats.org/officeDocument/2006/relationships/hyperlink"/><Relationship Id="rId6" Target="https://crackstation.net" TargetMode="External" Type="http://schemas.openxmlformats.org/officeDocument/2006/relationships/hyperlink"/><Relationship Id="rId7" Target="https://pentestmonkey.net/cheat-sheet/shells/reverse-shell-cheat-sheet" TargetMode="External" Type="http://schemas.openxmlformats.org/officeDocument/2006/relationships/hyperlink"/><Relationship Id="rId8" Target="https://gtfobins.github.io" TargetMode="External" Type="http://schemas.openxmlformats.org/officeDocument/2006/relationships/hyperlink"/><Relationship Id="rId9" Target="https://www.gnupg.org/documentation/" TargetMode="External" Type="http://schemas.openxmlformats.org/officeDocument/2006/relationships/hyperlink"/></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3.png" Type="http://schemas.openxmlformats.org/officeDocument/2006/relationships/image"/><Relationship Id="rId3" Target="../media/image14.png" Type="http://schemas.openxmlformats.org/officeDocument/2006/relationships/image"/><Relationship Id="rId4" Target="../media/image15.png" Type="http://schemas.openxmlformats.org/officeDocument/2006/relationships/image"/><Relationship Id="rId5" Target="../media/image16.png" Type="http://schemas.openxmlformats.org/officeDocument/2006/relationships/image"/><Relationship Id="rId6" Target="../media/image17.png" Type="http://schemas.openxmlformats.org/officeDocument/2006/relationships/image"/><Relationship Id="rId7" Target="../media/image18.png" Type="http://schemas.openxmlformats.org/officeDocument/2006/relationships/image"/><Relationship Id="rId8" Target="../media/image19.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001090" y="4001090"/>
            <a:ext cx="10287000" cy="2284820"/>
            <a:chOff x="0" y="0"/>
            <a:chExt cx="2709333" cy="601763"/>
          </a:xfrm>
        </p:grpSpPr>
        <p:sp>
          <p:nvSpPr>
            <p:cNvPr name="Freeform 3" id="3"/>
            <p:cNvSpPr/>
            <p:nvPr/>
          </p:nvSpPr>
          <p:spPr>
            <a:xfrm flipH="false" flipV="false" rot="0">
              <a:off x="0" y="0"/>
              <a:ext cx="2709333" cy="601763"/>
            </a:xfrm>
            <a:custGeom>
              <a:avLst/>
              <a:gdLst/>
              <a:ahLst/>
              <a:cxnLst/>
              <a:rect r="r" b="b" t="t" l="l"/>
              <a:pathLst>
                <a:path h="601763" w="2709333">
                  <a:moveTo>
                    <a:pt x="0" y="0"/>
                  </a:moveTo>
                  <a:lnTo>
                    <a:pt x="2709333" y="0"/>
                  </a:lnTo>
                  <a:lnTo>
                    <a:pt x="2709333" y="601763"/>
                  </a:lnTo>
                  <a:lnTo>
                    <a:pt x="0" y="601763"/>
                  </a:lnTo>
                  <a:close/>
                </a:path>
              </a:pathLst>
            </a:custGeom>
            <a:solidFill>
              <a:srgbClr val="E6E6E6"/>
            </a:solidFill>
          </p:spPr>
        </p:sp>
        <p:sp>
          <p:nvSpPr>
            <p:cNvPr name="TextBox 4" id="4"/>
            <p:cNvSpPr txBox="true"/>
            <p:nvPr/>
          </p:nvSpPr>
          <p:spPr>
            <a:xfrm>
              <a:off x="0" y="-38100"/>
              <a:ext cx="2709333" cy="63986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1028700" y="3764917"/>
            <a:ext cx="8910885" cy="2757166"/>
            <a:chOff x="0" y="0"/>
            <a:chExt cx="11881180" cy="3676222"/>
          </a:xfrm>
        </p:grpSpPr>
        <p:sp>
          <p:nvSpPr>
            <p:cNvPr name="TextBox 6" id="6"/>
            <p:cNvSpPr txBox="true"/>
            <p:nvPr/>
          </p:nvSpPr>
          <p:spPr>
            <a:xfrm rot="0">
              <a:off x="0" y="-19050"/>
              <a:ext cx="11881180" cy="2454910"/>
            </a:xfrm>
            <a:prstGeom prst="rect">
              <a:avLst/>
            </a:prstGeom>
          </p:spPr>
          <p:txBody>
            <a:bodyPr anchor="t" rtlCol="false" tIns="0" lIns="0" bIns="0" rIns="0">
              <a:spAutoFit/>
            </a:bodyPr>
            <a:lstStyle/>
            <a:p>
              <a:pPr algn="l">
                <a:lnSpc>
                  <a:spcPts val="14640"/>
                </a:lnSpc>
              </a:pPr>
              <a:r>
                <a:rPr lang="en-US" sz="12000" b="true">
                  <a:solidFill>
                    <a:srgbClr val="000000"/>
                  </a:solidFill>
                  <a:latin typeface="Playfair Display Bold"/>
                  <a:ea typeface="Playfair Display Bold"/>
                  <a:cs typeface="Playfair Display Bold"/>
                  <a:sym typeface="Playfair Display Bold"/>
                </a:rPr>
                <a:t>SOCAT</a:t>
              </a:r>
            </a:p>
          </p:txBody>
        </p:sp>
        <p:sp>
          <p:nvSpPr>
            <p:cNvPr name="TextBox 7" id="7"/>
            <p:cNvSpPr txBox="true"/>
            <p:nvPr/>
          </p:nvSpPr>
          <p:spPr>
            <a:xfrm rot="0">
              <a:off x="142693" y="2736592"/>
              <a:ext cx="8766423" cy="515620"/>
            </a:xfrm>
            <a:prstGeom prst="rect">
              <a:avLst/>
            </a:prstGeom>
          </p:spPr>
          <p:txBody>
            <a:bodyPr anchor="t" rtlCol="false" tIns="0" lIns="0" bIns="0" rIns="0">
              <a:spAutoFit/>
            </a:bodyPr>
            <a:lstStyle/>
            <a:p>
              <a:pPr algn="l">
                <a:lnSpc>
                  <a:spcPts val="3359"/>
                </a:lnSpc>
              </a:pPr>
              <a:r>
                <a:rPr lang="en-US" sz="2400" spc="105">
                  <a:solidFill>
                    <a:srgbClr val="000000"/>
                  </a:solidFill>
                  <a:latin typeface="Open Sans 1"/>
                  <a:ea typeface="Open Sans 1"/>
                  <a:cs typeface="Open Sans 1"/>
                  <a:sym typeface="Open Sans 1"/>
                </a:rPr>
                <a:t>BOOT2ROOT CHALLENGES</a:t>
              </a:r>
            </a:p>
          </p:txBody>
        </p:sp>
        <p:sp>
          <p:nvSpPr>
            <p:cNvPr name="AutoShape 8" id="8"/>
            <p:cNvSpPr/>
            <p:nvPr/>
          </p:nvSpPr>
          <p:spPr>
            <a:xfrm>
              <a:off x="142693" y="3650822"/>
              <a:ext cx="2390922" cy="0"/>
            </a:xfrm>
            <a:prstGeom prst="line">
              <a:avLst/>
            </a:prstGeom>
            <a:ln cap="flat" w="50800">
              <a:solidFill>
                <a:srgbClr val="5B5B5B"/>
              </a:solidFill>
              <a:prstDash val="solid"/>
              <a:headEnd type="none" len="sm" w="sm"/>
              <a:tailEnd type="none" len="sm" w="sm"/>
            </a:ln>
          </p:spPr>
        </p:sp>
      </p:grpSp>
      <p:sp>
        <p:nvSpPr>
          <p:cNvPr name="Freeform 9" id="9"/>
          <p:cNvSpPr/>
          <p:nvPr/>
        </p:nvSpPr>
        <p:spPr>
          <a:xfrm flipH="false" flipV="false" rot="0">
            <a:off x="15926478" y="38100"/>
            <a:ext cx="2342472" cy="611700"/>
          </a:xfrm>
          <a:custGeom>
            <a:avLst/>
            <a:gdLst/>
            <a:ahLst/>
            <a:cxnLst/>
            <a:rect r="r" b="b" t="t" l="l"/>
            <a:pathLst>
              <a:path h="611700" w="2342472">
                <a:moveTo>
                  <a:pt x="0" y="0"/>
                </a:moveTo>
                <a:lnTo>
                  <a:pt x="2342472" y="0"/>
                </a:lnTo>
                <a:lnTo>
                  <a:pt x="2342472" y="611700"/>
                </a:lnTo>
                <a:lnTo>
                  <a:pt x="0" y="611700"/>
                </a:lnTo>
                <a:lnTo>
                  <a:pt x="0" y="0"/>
                </a:lnTo>
                <a:close/>
              </a:path>
            </a:pathLst>
          </a:custGeom>
          <a:blipFill>
            <a:blip r:embed="rId2"/>
            <a:stretch>
              <a:fillRect l="0" t="0" r="0" b="0"/>
            </a:stretch>
          </a:blipFill>
        </p:spPr>
      </p:sp>
      <p:grpSp>
        <p:nvGrpSpPr>
          <p:cNvPr name="Group 10" id="10"/>
          <p:cNvGrpSpPr/>
          <p:nvPr/>
        </p:nvGrpSpPr>
        <p:grpSpPr>
          <a:xfrm rot="0">
            <a:off x="10101235" y="782828"/>
            <a:ext cx="8167715" cy="8229600"/>
            <a:chOff x="0" y="0"/>
            <a:chExt cx="10890286" cy="10972800"/>
          </a:xfrm>
        </p:grpSpPr>
        <p:grpSp>
          <p:nvGrpSpPr>
            <p:cNvPr name="Group 11" id="11"/>
            <p:cNvGrpSpPr/>
            <p:nvPr/>
          </p:nvGrpSpPr>
          <p:grpSpPr>
            <a:xfrm rot="5400000">
              <a:off x="-192472" y="192472"/>
              <a:ext cx="10972800" cy="10587857"/>
              <a:chOff x="0" y="0"/>
              <a:chExt cx="2167467" cy="2091429"/>
            </a:xfrm>
          </p:grpSpPr>
          <p:sp>
            <p:nvSpPr>
              <p:cNvPr name="Freeform 12" id="12"/>
              <p:cNvSpPr/>
              <p:nvPr/>
            </p:nvSpPr>
            <p:spPr>
              <a:xfrm flipH="false" flipV="false" rot="0">
                <a:off x="0" y="0"/>
                <a:ext cx="2167467" cy="2091429"/>
              </a:xfrm>
              <a:custGeom>
                <a:avLst/>
                <a:gdLst/>
                <a:ahLst/>
                <a:cxnLst/>
                <a:rect r="r" b="b" t="t" l="l"/>
                <a:pathLst>
                  <a:path h="2091429" w="2167467">
                    <a:moveTo>
                      <a:pt x="0" y="0"/>
                    </a:moveTo>
                    <a:lnTo>
                      <a:pt x="2167467" y="0"/>
                    </a:lnTo>
                    <a:lnTo>
                      <a:pt x="2167467" y="2091429"/>
                    </a:lnTo>
                    <a:lnTo>
                      <a:pt x="0" y="2091429"/>
                    </a:lnTo>
                    <a:close/>
                  </a:path>
                </a:pathLst>
              </a:custGeom>
              <a:solidFill>
                <a:srgbClr val="E6E6E6"/>
              </a:solidFill>
            </p:spPr>
          </p:sp>
          <p:sp>
            <p:nvSpPr>
              <p:cNvPr name="TextBox 13" id="13"/>
              <p:cNvSpPr txBox="true"/>
              <p:nvPr/>
            </p:nvSpPr>
            <p:spPr>
              <a:xfrm>
                <a:off x="0" y="-38100"/>
                <a:ext cx="2167467" cy="2129529"/>
              </a:xfrm>
              <a:prstGeom prst="rect">
                <a:avLst/>
              </a:prstGeom>
            </p:spPr>
            <p:txBody>
              <a:bodyPr anchor="ctr" rtlCol="false" tIns="50800" lIns="50800" bIns="50800" rIns="50800"/>
              <a:lstStyle/>
              <a:p>
                <a:pPr algn="ctr">
                  <a:lnSpc>
                    <a:spcPts val="2659"/>
                  </a:lnSpc>
                  <a:spcBef>
                    <a:spcPct val="0"/>
                  </a:spcBef>
                </a:pPr>
              </a:p>
            </p:txBody>
          </p:sp>
        </p:grpSp>
        <p:sp>
          <p:nvSpPr>
            <p:cNvPr name="Freeform 14" id="14"/>
            <p:cNvSpPr/>
            <p:nvPr/>
          </p:nvSpPr>
          <p:spPr>
            <a:xfrm flipH="false" flipV="false" rot="0">
              <a:off x="679898" y="655658"/>
              <a:ext cx="10210388" cy="10210388"/>
            </a:xfrm>
            <a:custGeom>
              <a:avLst/>
              <a:gdLst/>
              <a:ahLst/>
              <a:cxnLst/>
              <a:rect r="r" b="b" t="t" l="l"/>
              <a:pathLst>
                <a:path h="10210388" w="10210388">
                  <a:moveTo>
                    <a:pt x="0" y="0"/>
                  </a:moveTo>
                  <a:lnTo>
                    <a:pt x="10210388" y="0"/>
                  </a:lnTo>
                  <a:lnTo>
                    <a:pt x="10210388" y="10210388"/>
                  </a:lnTo>
                  <a:lnTo>
                    <a:pt x="0" y="10210388"/>
                  </a:lnTo>
                  <a:lnTo>
                    <a:pt x="0" y="0"/>
                  </a:lnTo>
                  <a:close/>
                </a:path>
              </a:pathLst>
            </a:custGeom>
            <a:blipFill>
              <a:blip r:embed="rId3"/>
              <a:stretch>
                <a:fillRect l="0" t="0" r="0" b="0"/>
              </a:stretch>
            </a:blipFill>
          </p:spPr>
        </p:sp>
      </p:grpSp>
      <p:sp>
        <p:nvSpPr>
          <p:cNvPr name="Freeform 15" id="15"/>
          <p:cNvSpPr/>
          <p:nvPr/>
        </p:nvSpPr>
        <p:spPr>
          <a:xfrm flipH="false" flipV="false" rot="0">
            <a:off x="0" y="8148408"/>
            <a:ext cx="2284820" cy="2138592"/>
          </a:xfrm>
          <a:custGeom>
            <a:avLst/>
            <a:gdLst/>
            <a:ahLst/>
            <a:cxnLst/>
            <a:rect r="r" b="b" t="t" l="l"/>
            <a:pathLst>
              <a:path h="2138592" w="2284820">
                <a:moveTo>
                  <a:pt x="0" y="0"/>
                </a:moveTo>
                <a:lnTo>
                  <a:pt x="2284820" y="0"/>
                </a:lnTo>
                <a:lnTo>
                  <a:pt x="2284820" y="2138592"/>
                </a:lnTo>
                <a:lnTo>
                  <a:pt x="0" y="2138592"/>
                </a:lnTo>
                <a:lnTo>
                  <a:pt x="0" y="0"/>
                </a:lnTo>
                <a:close/>
              </a:path>
            </a:pathLst>
          </a:custGeom>
          <a:blipFill>
            <a:blip r:embed="rId4"/>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8612" y="1900562"/>
            <a:ext cx="4538496" cy="0"/>
          </a:xfrm>
          <a:prstGeom prst="line">
            <a:avLst/>
          </a:prstGeom>
          <a:ln cap="flat" w="38100">
            <a:solidFill>
              <a:srgbClr val="5B5B5B"/>
            </a:solidFill>
            <a:prstDash val="solid"/>
            <a:headEnd type="none" len="sm" w="sm"/>
            <a:tailEnd type="none" len="sm" w="sm"/>
          </a:ln>
        </p:spPr>
      </p:sp>
      <p:graphicFrame>
        <p:nvGraphicFramePr>
          <p:cNvPr name="Table 3" id="3"/>
          <p:cNvGraphicFramePr>
            <a:graphicFrameLocks noGrp="true"/>
          </p:cNvGraphicFramePr>
          <p:nvPr/>
        </p:nvGraphicFramePr>
        <p:xfrm>
          <a:off x="547526" y="4003050"/>
          <a:ext cx="5568733" cy="339785"/>
        </p:xfrm>
        <a:graphic>
          <a:graphicData uri="http://schemas.openxmlformats.org/drawingml/2006/table">
            <a:tbl>
              <a:tblPr/>
              <a:tblGrid>
                <a:gridCol w="1823549"/>
                <a:gridCol w="1243530"/>
                <a:gridCol w="1253259"/>
                <a:gridCol w="1248395"/>
              </a:tblGrid>
              <a:tr h="265284">
                <a:tc>
                  <a:txBody>
                    <a:bodyPr anchor="t" rtlCol="false"/>
                    <a:lstStyle/>
                    <a:p>
                      <a:pPr algn="ctr">
                        <a:lnSpc>
                          <a:spcPts val="1560"/>
                        </a:lnSpc>
                        <a:defRPr/>
                      </a:pPr>
                      <a:r>
                        <a:rPr lang="en-US" sz="1114" spc="55">
                          <a:solidFill>
                            <a:srgbClr val="FFFFFF"/>
                          </a:solidFill>
                          <a:latin typeface="Playfair Display"/>
                          <a:ea typeface="Playfair Display"/>
                          <a:cs typeface="Playfair Display"/>
                          <a:sym typeface="Playfair Display"/>
                        </a:rPr>
                        <a:t>ROOM NAME</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000000"/>
                    </a:solidFill>
                  </a:tcPr>
                </a:tc>
                <a:tc>
                  <a:txBody>
                    <a:bodyPr anchor="t" rtlCol="false"/>
                    <a:lstStyle/>
                    <a:p>
                      <a:pPr algn="ctr">
                        <a:lnSpc>
                          <a:spcPts val="1560"/>
                        </a:lnSpc>
                        <a:defRPr/>
                      </a:pPr>
                      <a:r>
                        <a:rPr lang="en-US" sz="1114" spc="55">
                          <a:solidFill>
                            <a:srgbClr val="FFFFFF"/>
                          </a:solidFill>
                          <a:latin typeface="Playfair Display"/>
                          <a:ea typeface="Playfair Display"/>
                          <a:cs typeface="Playfair Display"/>
                          <a:sym typeface="Playfair Display"/>
                        </a:rPr>
                        <a:t>LUCAS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000000"/>
                    </a:solidFill>
                  </a:tcPr>
                </a:tc>
                <a:tc>
                  <a:txBody>
                    <a:bodyPr anchor="t" rtlCol="false"/>
                    <a:lstStyle/>
                    <a:p>
                      <a:pPr algn="ctr">
                        <a:lnSpc>
                          <a:spcPts val="1560"/>
                        </a:lnSpc>
                        <a:defRPr/>
                      </a:pPr>
                      <a:r>
                        <a:rPr lang="en-US" sz="1114" spc="55">
                          <a:solidFill>
                            <a:srgbClr val="FFFFFF"/>
                          </a:solidFill>
                          <a:latin typeface="Playfair Display"/>
                          <a:ea typeface="Playfair Display"/>
                          <a:cs typeface="Playfair Display"/>
                          <a:sym typeface="Playfair Display"/>
                        </a:rPr>
                        <a:t>WILLIAM</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000000"/>
                    </a:solidFill>
                  </a:tcPr>
                </a:tc>
                <a:tc>
                  <a:txBody>
                    <a:bodyPr anchor="t" rtlCol="false"/>
                    <a:lstStyle/>
                    <a:p>
                      <a:pPr algn="ctr">
                        <a:lnSpc>
                          <a:spcPts val="1560"/>
                        </a:lnSpc>
                        <a:defRPr/>
                      </a:pPr>
                      <a:r>
                        <a:rPr lang="en-US" sz="1114" spc="55">
                          <a:solidFill>
                            <a:srgbClr val="FFFFFF"/>
                          </a:solidFill>
                          <a:latin typeface="Playfair Display"/>
                          <a:ea typeface="Playfair Display"/>
                          <a:cs typeface="Playfair Display"/>
                          <a:sym typeface="Playfair Display"/>
                        </a:rPr>
                        <a:t>PIERRE</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000000"/>
                    </a:solidFill>
                  </a:tcPr>
                </a:tc>
              </a:tr>
            </a:tbl>
          </a:graphicData>
        </a:graphic>
      </p:graphicFrame>
      <p:grpSp>
        <p:nvGrpSpPr>
          <p:cNvPr name="Group 4" id="4"/>
          <p:cNvGrpSpPr/>
          <p:nvPr/>
        </p:nvGrpSpPr>
        <p:grpSpPr>
          <a:xfrm rot="5400000">
            <a:off x="6989041" y="-2040659"/>
            <a:ext cx="4309918" cy="18288000"/>
            <a:chOff x="0" y="0"/>
            <a:chExt cx="1135122" cy="4816593"/>
          </a:xfrm>
        </p:grpSpPr>
        <p:sp>
          <p:nvSpPr>
            <p:cNvPr name="Freeform 5" id="5"/>
            <p:cNvSpPr/>
            <p:nvPr/>
          </p:nvSpPr>
          <p:spPr>
            <a:xfrm flipH="false" flipV="false" rot="0">
              <a:off x="0" y="0"/>
              <a:ext cx="1135122" cy="4816592"/>
            </a:xfrm>
            <a:custGeom>
              <a:avLst/>
              <a:gdLst/>
              <a:ahLst/>
              <a:cxnLst/>
              <a:rect r="r" b="b" t="t" l="l"/>
              <a:pathLst>
                <a:path h="4816592" w="1135122">
                  <a:moveTo>
                    <a:pt x="0" y="0"/>
                  </a:moveTo>
                  <a:lnTo>
                    <a:pt x="1135122" y="0"/>
                  </a:lnTo>
                  <a:lnTo>
                    <a:pt x="1135122" y="4816592"/>
                  </a:lnTo>
                  <a:lnTo>
                    <a:pt x="0" y="4816592"/>
                  </a:lnTo>
                  <a:close/>
                </a:path>
              </a:pathLst>
            </a:custGeom>
            <a:solidFill>
              <a:srgbClr val="E6E6E6"/>
            </a:solidFill>
          </p:spPr>
        </p:sp>
        <p:sp>
          <p:nvSpPr>
            <p:cNvPr name="TextBox 6" id="6"/>
            <p:cNvSpPr txBox="true"/>
            <p:nvPr/>
          </p:nvSpPr>
          <p:spPr>
            <a:xfrm>
              <a:off x="0" y="-38100"/>
              <a:ext cx="1135122" cy="4854693"/>
            </a:xfrm>
            <a:prstGeom prst="rect">
              <a:avLst/>
            </a:prstGeom>
          </p:spPr>
          <p:txBody>
            <a:bodyPr anchor="ctr" rtlCol="false" tIns="50800" lIns="50800" bIns="50800" rIns="50800"/>
            <a:lstStyle/>
            <a:p>
              <a:pPr algn="ctr">
                <a:lnSpc>
                  <a:spcPts val="2659"/>
                </a:lnSpc>
                <a:spcBef>
                  <a:spcPct val="0"/>
                </a:spcBef>
              </a:pPr>
            </a:p>
          </p:txBody>
        </p:sp>
      </p:grpSp>
      <p:graphicFrame>
        <p:nvGraphicFramePr>
          <p:cNvPr name="Table 7" id="7"/>
          <p:cNvGraphicFramePr>
            <a:graphicFrameLocks noGrp="true"/>
          </p:cNvGraphicFramePr>
          <p:nvPr/>
        </p:nvGraphicFramePr>
        <p:xfrm>
          <a:off x="547526" y="4713209"/>
          <a:ext cx="8398354" cy="2907010"/>
        </p:xfrm>
        <a:graphic>
          <a:graphicData uri="http://schemas.openxmlformats.org/drawingml/2006/table">
            <a:tbl>
              <a:tblPr/>
              <a:tblGrid>
                <a:gridCol w="2750142"/>
                <a:gridCol w="1875401"/>
                <a:gridCol w="1890074"/>
                <a:gridCol w="1882737"/>
              </a:tblGrid>
              <a:tr h="581402">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TOSS A COIN</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r h="581402">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YER A WIZARD</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r h="581402">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MUSA TROGLODYTARUM</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r h="581402">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SECRETS OF THE MAW</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r h="581402">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THE BINDING OF CYBER</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bl>
          </a:graphicData>
        </a:graphic>
      </p:graphicFrame>
      <p:graphicFrame>
        <p:nvGraphicFramePr>
          <p:cNvPr name="Table 8" id="8"/>
          <p:cNvGraphicFramePr>
            <a:graphicFrameLocks noGrp="true"/>
          </p:cNvGraphicFramePr>
          <p:nvPr/>
        </p:nvGraphicFramePr>
        <p:xfrm>
          <a:off x="9411113" y="4003050"/>
          <a:ext cx="5568733" cy="339785"/>
        </p:xfrm>
        <a:graphic>
          <a:graphicData uri="http://schemas.openxmlformats.org/drawingml/2006/table">
            <a:tbl>
              <a:tblPr/>
              <a:tblGrid>
                <a:gridCol w="1823549"/>
                <a:gridCol w="1243530"/>
                <a:gridCol w="1253259"/>
                <a:gridCol w="1248395"/>
              </a:tblGrid>
              <a:tr h="265284">
                <a:tc>
                  <a:txBody>
                    <a:bodyPr anchor="t" rtlCol="false"/>
                    <a:lstStyle/>
                    <a:p>
                      <a:pPr algn="ctr">
                        <a:lnSpc>
                          <a:spcPts val="1560"/>
                        </a:lnSpc>
                        <a:defRPr/>
                      </a:pPr>
                      <a:r>
                        <a:rPr lang="en-US" sz="1114" spc="55">
                          <a:solidFill>
                            <a:srgbClr val="FFFFFF"/>
                          </a:solidFill>
                          <a:latin typeface="Playfair Display"/>
                          <a:ea typeface="Playfair Display"/>
                          <a:cs typeface="Playfair Display"/>
                          <a:sym typeface="Playfair Display"/>
                        </a:rPr>
                        <a:t>ROOM NAME</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000000"/>
                    </a:solidFill>
                  </a:tcPr>
                </a:tc>
                <a:tc>
                  <a:txBody>
                    <a:bodyPr anchor="t" rtlCol="false"/>
                    <a:lstStyle/>
                    <a:p>
                      <a:pPr algn="ctr">
                        <a:lnSpc>
                          <a:spcPts val="1560"/>
                        </a:lnSpc>
                        <a:defRPr/>
                      </a:pPr>
                      <a:r>
                        <a:rPr lang="en-US" sz="1114" spc="55">
                          <a:solidFill>
                            <a:srgbClr val="FFFFFF"/>
                          </a:solidFill>
                          <a:latin typeface="Playfair Display"/>
                          <a:ea typeface="Playfair Display"/>
                          <a:cs typeface="Playfair Display"/>
                          <a:sym typeface="Playfair Display"/>
                        </a:rPr>
                        <a:t>LUCAS</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000000"/>
                    </a:solidFill>
                  </a:tcPr>
                </a:tc>
                <a:tc>
                  <a:txBody>
                    <a:bodyPr anchor="t" rtlCol="false"/>
                    <a:lstStyle/>
                    <a:p>
                      <a:pPr algn="ctr">
                        <a:lnSpc>
                          <a:spcPts val="1560"/>
                        </a:lnSpc>
                        <a:defRPr/>
                      </a:pPr>
                      <a:r>
                        <a:rPr lang="en-US" sz="1114" spc="55">
                          <a:solidFill>
                            <a:srgbClr val="FFFFFF"/>
                          </a:solidFill>
                          <a:latin typeface="Playfair Display"/>
                          <a:ea typeface="Playfair Display"/>
                          <a:cs typeface="Playfair Display"/>
                          <a:sym typeface="Playfair Display"/>
                        </a:rPr>
                        <a:t>WILLIAM</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000000"/>
                    </a:solidFill>
                  </a:tcPr>
                </a:tc>
                <a:tc>
                  <a:txBody>
                    <a:bodyPr anchor="t" rtlCol="false"/>
                    <a:lstStyle/>
                    <a:p>
                      <a:pPr algn="ctr">
                        <a:lnSpc>
                          <a:spcPts val="1560"/>
                        </a:lnSpc>
                        <a:defRPr/>
                      </a:pPr>
                      <a:r>
                        <a:rPr lang="en-US" sz="1114" spc="55">
                          <a:solidFill>
                            <a:srgbClr val="FFFFFF"/>
                          </a:solidFill>
                          <a:latin typeface="Playfair Display"/>
                          <a:ea typeface="Playfair Display"/>
                          <a:cs typeface="Playfair Display"/>
                          <a:sym typeface="Playfair Display"/>
                        </a:rPr>
                        <a:t>PIERRE</a:t>
                      </a:r>
                      <a:endParaRPr lang="en-US" sz="1100"/>
                    </a:p>
                  </a:txBody>
                  <a:tcPr marL="0" marR="0" marT="0" marB="0" anchor="ctr">
                    <a:lnL cmpd="sng" algn="ctr" cap="flat" w="0">
                      <a:solidFill>
                        <a:srgbClr val="FFFFFF"/>
                      </a:solidFill>
                      <a:prstDash val="solid"/>
                      <a:round/>
                      <a:headEnd type="none" w="med" len="med"/>
                      <a:tailEnd type="none" w="med" len="med"/>
                    </a:lnL>
                    <a:lnR cmpd="sng" algn="ctr" cap="flat" w="0">
                      <a:solidFill>
                        <a:srgbClr val="FFFFFF"/>
                      </a:solidFill>
                      <a:prstDash val="solid"/>
                      <a:round/>
                      <a:headEnd type="none" w="med" len="med"/>
                      <a:tailEnd type="none" w="med" len="med"/>
                    </a:lnR>
                    <a:lnT cmpd="sng" algn="ctr" cap="flat" w="0">
                      <a:solidFill>
                        <a:srgbClr val="FFFFFF"/>
                      </a:solidFill>
                      <a:prstDash val="solid"/>
                      <a:round/>
                      <a:headEnd type="none" w="med" len="med"/>
                      <a:tailEnd type="none" w="med" len="med"/>
                    </a:lnT>
                    <a:lnB cmpd="sng" algn="ctr" cap="flat" w="0">
                      <a:solidFill>
                        <a:srgbClr val="FFFFFF"/>
                      </a:solidFill>
                      <a:prstDash val="solid"/>
                      <a:round/>
                      <a:headEnd type="none" w="med" len="med"/>
                      <a:tailEnd type="none" w="med" len="med"/>
                    </a:lnB>
                    <a:solidFill>
                      <a:srgbClr val="000000"/>
                    </a:solidFill>
                  </a:tcPr>
                </a:tc>
              </a:tr>
            </a:tbl>
          </a:graphicData>
        </a:graphic>
      </p:graphicFrame>
      <p:graphicFrame>
        <p:nvGraphicFramePr>
          <p:cNvPr name="Table 9" id="9"/>
          <p:cNvGraphicFramePr>
            <a:graphicFrameLocks noGrp="true"/>
          </p:cNvGraphicFramePr>
          <p:nvPr/>
        </p:nvGraphicFramePr>
        <p:xfrm>
          <a:off x="9411113" y="4713209"/>
          <a:ext cx="8398354" cy="4104296"/>
        </p:xfrm>
        <a:graphic>
          <a:graphicData uri="http://schemas.openxmlformats.org/drawingml/2006/table">
            <a:tbl>
              <a:tblPr/>
              <a:tblGrid>
                <a:gridCol w="2750142"/>
                <a:gridCol w="1875401"/>
                <a:gridCol w="1890074"/>
                <a:gridCol w="1882737"/>
              </a:tblGrid>
              <a:tr h="586328">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DALGONA</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r h="586328">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GRAND LINE</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r h="586328">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SILENCE</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r h="586328">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UN PEPENE</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r h="586328">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AROUND THE WORLD</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r>
                        <a:rPr lang="en-US" sz="1114" spc="55">
                          <a:solidFill>
                            <a:srgbClr val="DDDDDD"/>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r h="586328">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DIABOLICAL BOX</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r h="586328">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PATIENCE</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000000"/>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c>
                  <a:txBody>
                    <a:bodyPr anchor="t" rtlCol="false"/>
                    <a:lstStyle/>
                    <a:p>
                      <a:pPr algn="ctr">
                        <a:lnSpc>
                          <a:spcPts val="1560"/>
                        </a:lnSpc>
                        <a:defRPr/>
                      </a:pPr>
                      <a:r>
                        <a:rPr lang="en-US" sz="1114" spc="55">
                          <a:solidFill>
                            <a:srgbClr val="898989"/>
                          </a:solidFill>
                          <a:latin typeface="Public Sans"/>
                          <a:ea typeface="Public Sans"/>
                          <a:cs typeface="Public Sans"/>
                          <a:sym typeface="Public Sans"/>
                        </a:rPr>
                        <a:t>����</a:t>
                      </a:r>
                      <a:endParaRPr lang="en-US" sz="1100"/>
                    </a:p>
                  </a:txBody>
                  <a:tcPr marL="0" marR="0" marT="0" marB="0" anchor="ctr">
                    <a:lnL cmpd="sng" algn="ctr" cap="flat" w="9649">
                      <a:solidFill>
                        <a:srgbClr val="000000"/>
                      </a:solidFill>
                      <a:prstDash val="solid"/>
                      <a:round/>
                      <a:headEnd type="none" w="med" len="med"/>
                      <a:tailEnd type="none" w="med" len="med"/>
                    </a:lnL>
                    <a:lnR cmpd="sng" algn="ctr" cap="flat" w="9649">
                      <a:solidFill>
                        <a:srgbClr val="000000"/>
                      </a:solidFill>
                      <a:prstDash val="solid"/>
                      <a:round/>
                      <a:headEnd type="none" w="med" len="med"/>
                      <a:tailEnd type="none" w="med" len="med"/>
                    </a:lnR>
                    <a:lnT cmpd="sng" algn="ctr" cap="flat" w="9649">
                      <a:solidFill>
                        <a:srgbClr val="000000"/>
                      </a:solidFill>
                      <a:prstDash val="solid"/>
                      <a:round/>
                      <a:headEnd type="none" w="med" len="med"/>
                      <a:tailEnd type="none" w="med" len="med"/>
                    </a:lnT>
                    <a:lnB cmpd="sng" algn="ctr" cap="flat" w="9649">
                      <a:solidFill>
                        <a:srgbClr val="000000"/>
                      </a:solidFill>
                      <a:prstDash val="solid"/>
                      <a:round/>
                      <a:headEnd type="none" w="med" len="med"/>
                      <a:tailEnd type="none" w="med" len="med"/>
                    </a:lnB>
                    <a:solidFill>
                      <a:srgbClr val="FFFFFF"/>
                    </a:solidFill>
                  </a:tcPr>
                </a:tc>
              </a:tr>
            </a:tbl>
          </a:graphicData>
        </a:graphic>
      </p:graphicFrame>
      <p:sp>
        <p:nvSpPr>
          <p:cNvPr name="Freeform 10" id="10"/>
          <p:cNvSpPr/>
          <p:nvPr/>
        </p:nvSpPr>
        <p:spPr>
          <a:xfrm flipH="false" flipV="false" rot="0">
            <a:off x="743322" y="558385"/>
            <a:ext cx="3766317" cy="3444665"/>
          </a:xfrm>
          <a:custGeom>
            <a:avLst/>
            <a:gdLst/>
            <a:ahLst/>
            <a:cxnLst/>
            <a:rect r="r" b="b" t="t" l="l"/>
            <a:pathLst>
              <a:path h="3444665" w="3766317">
                <a:moveTo>
                  <a:pt x="0" y="0"/>
                </a:moveTo>
                <a:lnTo>
                  <a:pt x="3766317" y="0"/>
                </a:lnTo>
                <a:lnTo>
                  <a:pt x="3766317" y="3444665"/>
                </a:lnTo>
                <a:lnTo>
                  <a:pt x="0" y="3444665"/>
                </a:lnTo>
                <a:lnTo>
                  <a:pt x="0" y="0"/>
                </a:lnTo>
                <a:close/>
              </a:path>
            </a:pathLst>
          </a:custGeom>
          <a:blipFill>
            <a:blip r:embed="rId2"/>
            <a:stretch>
              <a:fillRect l="0" t="0" r="0" b="0"/>
            </a:stretch>
          </a:blipFill>
        </p:spPr>
      </p:sp>
      <p:sp>
        <p:nvSpPr>
          <p:cNvPr name="TextBox 11" id="11"/>
          <p:cNvSpPr txBox="true"/>
          <p:nvPr/>
        </p:nvSpPr>
        <p:spPr>
          <a:xfrm rot="0">
            <a:off x="4950104" y="2450546"/>
            <a:ext cx="12049232" cy="354711"/>
          </a:xfrm>
          <a:prstGeom prst="rect">
            <a:avLst/>
          </a:prstGeom>
        </p:spPr>
        <p:txBody>
          <a:bodyPr anchor="t" rtlCol="false" tIns="0" lIns="0" bIns="0" rIns="0">
            <a:spAutoFit/>
          </a:bodyPr>
          <a:lstStyle/>
          <a:p>
            <a:pPr algn="just">
              <a:lnSpc>
                <a:spcPts val="3042"/>
              </a:lnSpc>
            </a:pPr>
            <a:r>
              <a:rPr lang="en-US" sz="1800" spc="36">
                <a:solidFill>
                  <a:srgbClr val="000000"/>
                </a:solidFill>
                <a:latin typeface="Lora"/>
                <a:ea typeface="Lora"/>
                <a:cs typeface="Lora"/>
                <a:sym typeface="Lora"/>
              </a:rPr>
              <a:t>We evaluated each room based on difficulty and learning value, assigning ratings from 0 to 4 stars</a:t>
            </a:r>
          </a:p>
        </p:txBody>
      </p:sp>
      <p:sp>
        <p:nvSpPr>
          <p:cNvPr name="TextBox 12" id="12"/>
          <p:cNvSpPr txBox="true"/>
          <p:nvPr/>
        </p:nvSpPr>
        <p:spPr>
          <a:xfrm rot="0">
            <a:off x="4950104" y="1229658"/>
            <a:ext cx="7220007" cy="1085215"/>
          </a:xfrm>
          <a:prstGeom prst="rect">
            <a:avLst/>
          </a:prstGeom>
        </p:spPr>
        <p:txBody>
          <a:bodyPr anchor="t" rtlCol="false" tIns="0" lIns="0" bIns="0" rIns="0">
            <a:spAutoFit/>
          </a:bodyPr>
          <a:lstStyle/>
          <a:p>
            <a:pPr algn="just">
              <a:lnSpc>
                <a:spcPts val="8959"/>
              </a:lnSpc>
            </a:pPr>
            <a:r>
              <a:rPr lang="en-US" sz="6399" b="true">
                <a:solidFill>
                  <a:srgbClr val="000000"/>
                </a:solidFill>
                <a:latin typeface="Playfair Display Bold"/>
                <a:ea typeface="Playfair Display Bold"/>
                <a:cs typeface="Playfair Display Bold"/>
                <a:sym typeface="Playfair Display Bold"/>
              </a:rPr>
              <a:t>Room Ratings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8028" y="-59447"/>
            <a:ext cx="3922458" cy="3029964"/>
            <a:chOff x="0" y="0"/>
            <a:chExt cx="1033075" cy="798015"/>
          </a:xfrm>
        </p:grpSpPr>
        <p:sp>
          <p:nvSpPr>
            <p:cNvPr name="Freeform 3" id="3"/>
            <p:cNvSpPr/>
            <p:nvPr/>
          </p:nvSpPr>
          <p:spPr>
            <a:xfrm flipH="false" flipV="false" rot="0">
              <a:off x="0" y="0"/>
              <a:ext cx="1033075" cy="798015"/>
            </a:xfrm>
            <a:custGeom>
              <a:avLst/>
              <a:gdLst/>
              <a:ahLst/>
              <a:cxnLst/>
              <a:rect r="r" b="b" t="t" l="l"/>
              <a:pathLst>
                <a:path h="798015" w="1033075">
                  <a:moveTo>
                    <a:pt x="0" y="0"/>
                  </a:moveTo>
                  <a:lnTo>
                    <a:pt x="1033075" y="0"/>
                  </a:lnTo>
                  <a:lnTo>
                    <a:pt x="1033075" y="798015"/>
                  </a:lnTo>
                  <a:lnTo>
                    <a:pt x="0" y="798015"/>
                  </a:lnTo>
                  <a:close/>
                </a:path>
              </a:pathLst>
            </a:custGeom>
            <a:solidFill>
              <a:srgbClr val="E6E6E6"/>
            </a:solidFill>
          </p:spPr>
        </p:sp>
        <p:sp>
          <p:nvSpPr>
            <p:cNvPr name="TextBox 4" id="4"/>
            <p:cNvSpPr txBox="true"/>
            <p:nvPr/>
          </p:nvSpPr>
          <p:spPr>
            <a:xfrm>
              <a:off x="0" y="-38100"/>
              <a:ext cx="1033075" cy="8361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866712" y="3518997"/>
            <a:ext cx="3267680" cy="4388719"/>
            <a:chOff x="0" y="0"/>
            <a:chExt cx="860624" cy="1155877"/>
          </a:xfrm>
        </p:grpSpPr>
        <p:sp>
          <p:nvSpPr>
            <p:cNvPr name="Freeform 6" id="6"/>
            <p:cNvSpPr/>
            <p:nvPr/>
          </p:nvSpPr>
          <p:spPr>
            <a:xfrm flipH="false" flipV="false" rot="0">
              <a:off x="0" y="0"/>
              <a:ext cx="860624" cy="1155877"/>
            </a:xfrm>
            <a:custGeom>
              <a:avLst/>
              <a:gdLst/>
              <a:ahLst/>
              <a:cxnLst/>
              <a:rect r="r" b="b" t="t" l="l"/>
              <a:pathLst>
                <a:path h="1155877" w="860624">
                  <a:moveTo>
                    <a:pt x="0" y="0"/>
                  </a:moveTo>
                  <a:lnTo>
                    <a:pt x="860624" y="0"/>
                  </a:lnTo>
                  <a:lnTo>
                    <a:pt x="860624" y="1155877"/>
                  </a:lnTo>
                  <a:lnTo>
                    <a:pt x="0" y="1155877"/>
                  </a:lnTo>
                  <a:close/>
                </a:path>
              </a:pathLst>
            </a:custGeom>
            <a:solidFill>
              <a:srgbClr val="E6E6E6"/>
            </a:solidFill>
          </p:spPr>
        </p:sp>
        <p:sp>
          <p:nvSpPr>
            <p:cNvPr name="TextBox 7" id="7"/>
            <p:cNvSpPr txBox="true"/>
            <p:nvPr/>
          </p:nvSpPr>
          <p:spPr>
            <a:xfrm>
              <a:off x="0" y="-38100"/>
              <a:ext cx="860624" cy="1193977"/>
            </a:xfrm>
            <a:prstGeom prst="rect">
              <a:avLst/>
            </a:prstGeom>
          </p:spPr>
          <p:txBody>
            <a:bodyPr anchor="ctr" rtlCol="false" tIns="50800" lIns="50800" bIns="50800" rIns="50800"/>
            <a:lstStyle/>
            <a:p>
              <a:pPr algn="ctr">
                <a:lnSpc>
                  <a:spcPts val="2659"/>
                </a:lnSpc>
                <a:spcBef>
                  <a:spcPct val="0"/>
                </a:spcBef>
              </a:pPr>
            </a:p>
          </p:txBody>
        </p:sp>
      </p:grpSp>
      <p:sp>
        <p:nvSpPr>
          <p:cNvPr name="AutoShape 8" id="8"/>
          <p:cNvSpPr/>
          <p:nvPr/>
        </p:nvSpPr>
        <p:spPr>
          <a:xfrm>
            <a:off x="8896278" y="1036828"/>
            <a:ext cx="0" cy="1450291"/>
          </a:xfrm>
          <a:prstGeom prst="line">
            <a:avLst/>
          </a:prstGeom>
          <a:ln cap="flat" w="38100">
            <a:solidFill>
              <a:srgbClr val="5B5B5B"/>
            </a:solidFill>
            <a:prstDash val="solid"/>
            <a:headEnd type="none" len="sm" w="sm"/>
            <a:tailEnd type="none" len="sm" w="sm"/>
          </a:ln>
        </p:spPr>
      </p:sp>
      <p:grpSp>
        <p:nvGrpSpPr>
          <p:cNvPr name="Group 9" id="9"/>
          <p:cNvGrpSpPr/>
          <p:nvPr/>
        </p:nvGrpSpPr>
        <p:grpSpPr>
          <a:xfrm rot="5400000">
            <a:off x="7510160" y="3518997"/>
            <a:ext cx="3267680" cy="4388719"/>
            <a:chOff x="0" y="0"/>
            <a:chExt cx="860624" cy="1155877"/>
          </a:xfrm>
        </p:grpSpPr>
        <p:sp>
          <p:nvSpPr>
            <p:cNvPr name="Freeform 10" id="10"/>
            <p:cNvSpPr/>
            <p:nvPr/>
          </p:nvSpPr>
          <p:spPr>
            <a:xfrm flipH="false" flipV="false" rot="0">
              <a:off x="0" y="0"/>
              <a:ext cx="860624" cy="1155877"/>
            </a:xfrm>
            <a:custGeom>
              <a:avLst/>
              <a:gdLst/>
              <a:ahLst/>
              <a:cxnLst/>
              <a:rect r="r" b="b" t="t" l="l"/>
              <a:pathLst>
                <a:path h="1155877" w="860624">
                  <a:moveTo>
                    <a:pt x="0" y="0"/>
                  </a:moveTo>
                  <a:lnTo>
                    <a:pt x="860624" y="0"/>
                  </a:lnTo>
                  <a:lnTo>
                    <a:pt x="860624" y="1155877"/>
                  </a:lnTo>
                  <a:lnTo>
                    <a:pt x="0" y="1155877"/>
                  </a:lnTo>
                  <a:close/>
                </a:path>
              </a:pathLst>
            </a:custGeom>
            <a:solidFill>
              <a:srgbClr val="E6E6E6"/>
            </a:solidFill>
          </p:spPr>
        </p:sp>
        <p:sp>
          <p:nvSpPr>
            <p:cNvPr name="TextBox 11" id="11"/>
            <p:cNvSpPr txBox="true"/>
            <p:nvPr/>
          </p:nvSpPr>
          <p:spPr>
            <a:xfrm>
              <a:off x="0" y="-38100"/>
              <a:ext cx="860624" cy="1193977"/>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13156179" y="3518997"/>
            <a:ext cx="3267680" cy="4388719"/>
            <a:chOff x="0" y="0"/>
            <a:chExt cx="860624" cy="1155877"/>
          </a:xfrm>
        </p:grpSpPr>
        <p:sp>
          <p:nvSpPr>
            <p:cNvPr name="Freeform 13" id="13"/>
            <p:cNvSpPr/>
            <p:nvPr/>
          </p:nvSpPr>
          <p:spPr>
            <a:xfrm flipH="false" flipV="false" rot="0">
              <a:off x="0" y="0"/>
              <a:ext cx="860624" cy="1155877"/>
            </a:xfrm>
            <a:custGeom>
              <a:avLst/>
              <a:gdLst/>
              <a:ahLst/>
              <a:cxnLst/>
              <a:rect r="r" b="b" t="t" l="l"/>
              <a:pathLst>
                <a:path h="1155877" w="860624">
                  <a:moveTo>
                    <a:pt x="0" y="0"/>
                  </a:moveTo>
                  <a:lnTo>
                    <a:pt x="860624" y="0"/>
                  </a:lnTo>
                  <a:lnTo>
                    <a:pt x="860624" y="1155877"/>
                  </a:lnTo>
                  <a:lnTo>
                    <a:pt x="0" y="1155877"/>
                  </a:lnTo>
                  <a:close/>
                </a:path>
              </a:pathLst>
            </a:custGeom>
            <a:solidFill>
              <a:srgbClr val="E6E6E6"/>
            </a:solidFill>
          </p:spPr>
        </p:sp>
        <p:sp>
          <p:nvSpPr>
            <p:cNvPr name="TextBox 14" id="14"/>
            <p:cNvSpPr txBox="true"/>
            <p:nvPr/>
          </p:nvSpPr>
          <p:spPr>
            <a:xfrm>
              <a:off x="0" y="-38100"/>
              <a:ext cx="860624" cy="1193977"/>
            </a:xfrm>
            <a:prstGeom prst="rect">
              <a:avLst/>
            </a:prstGeom>
          </p:spPr>
          <p:txBody>
            <a:bodyPr anchor="ctr" rtlCol="false" tIns="50800" lIns="50800" bIns="50800" rIns="50800"/>
            <a:lstStyle/>
            <a:p>
              <a:pPr algn="ctr">
                <a:lnSpc>
                  <a:spcPts val="2659"/>
                </a:lnSpc>
                <a:spcBef>
                  <a:spcPct val="0"/>
                </a:spcBef>
              </a:pPr>
            </a:p>
          </p:txBody>
        </p:sp>
      </p:grpSp>
      <p:sp>
        <p:nvSpPr>
          <p:cNvPr name="Freeform 15" id="15"/>
          <p:cNvSpPr/>
          <p:nvPr/>
        </p:nvSpPr>
        <p:spPr>
          <a:xfrm flipH="false" flipV="false" rot="0">
            <a:off x="13444234" y="4367572"/>
            <a:ext cx="2691569" cy="2691569"/>
          </a:xfrm>
          <a:custGeom>
            <a:avLst/>
            <a:gdLst/>
            <a:ahLst/>
            <a:cxnLst/>
            <a:rect r="r" b="b" t="t" l="l"/>
            <a:pathLst>
              <a:path h="2691569" w="2691569">
                <a:moveTo>
                  <a:pt x="0" y="0"/>
                </a:moveTo>
                <a:lnTo>
                  <a:pt x="2691569" y="0"/>
                </a:lnTo>
                <a:lnTo>
                  <a:pt x="2691569" y="2691569"/>
                </a:lnTo>
                <a:lnTo>
                  <a:pt x="0" y="2691569"/>
                </a:lnTo>
                <a:lnTo>
                  <a:pt x="0" y="0"/>
                </a:lnTo>
                <a:close/>
              </a:path>
            </a:pathLst>
          </a:custGeom>
          <a:blipFill>
            <a:blip r:embed="rId2"/>
            <a:stretch>
              <a:fillRect l="0" t="0" r="0" b="0"/>
            </a:stretch>
          </a:blipFill>
        </p:spPr>
      </p:sp>
      <p:sp>
        <p:nvSpPr>
          <p:cNvPr name="TextBox 16" id="16"/>
          <p:cNvSpPr txBox="true"/>
          <p:nvPr/>
        </p:nvSpPr>
        <p:spPr>
          <a:xfrm rot="0">
            <a:off x="9235741" y="932053"/>
            <a:ext cx="8023559" cy="1498474"/>
          </a:xfrm>
          <a:prstGeom prst="rect">
            <a:avLst/>
          </a:prstGeom>
        </p:spPr>
        <p:txBody>
          <a:bodyPr anchor="t" rtlCol="false" tIns="0" lIns="0" bIns="0" rIns="0">
            <a:spAutoFit/>
          </a:bodyPr>
          <a:lstStyle/>
          <a:p>
            <a:pPr algn="l">
              <a:lnSpc>
                <a:spcPts val="4055"/>
              </a:lnSpc>
            </a:pPr>
            <a:r>
              <a:rPr lang="en-US" sz="2399" spc="47">
                <a:solidFill>
                  <a:srgbClr val="000000"/>
                </a:solidFill>
                <a:latin typeface="Lora"/>
                <a:ea typeface="Lora"/>
                <a:cs typeface="Lora"/>
                <a:sym typeface="Lora"/>
              </a:rPr>
              <a:t>Here are some critical tips and commands that proved invaluable during our TryHackMe walkthroughs</a:t>
            </a:r>
          </a:p>
        </p:txBody>
      </p:sp>
      <p:sp>
        <p:nvSpPr>
          <p:cNvPr name="TextBox 17" id="17"/>
          <p:cNvSpPr txBox="true"/>
          <p:nvPr/>
        </p:nvSpPr>
        <p:spPr>
          <a:xfrm rot="0">
            <a:off x="1028700" y="611329"/>
            <a:ext cx="7497625" cy="2218690"/>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Bold"/>
                <a:ea typeface="Playfair Display Bold"/>
                <a:cs typeface="Playfair Display Bold"/>
                <a:sym typeface="Playfair Display Bold"/>
              </a:rPr>
              <a:t>Most Useful Information</a:t>
            </a:r>
          </a:p>
        </p:txBody>
      </p:sp>
      <p:sp>
        <p:nvSpPr>
          <p:cNvPr name="TextBox 18" id="18"/>
          <p:cNvSpPr txBox="true"/>
          <p:nvPr/>
        </p:nvSpPr>
        <p:spPr>
          <a:xfrm rot="0">
            <a:off x="1768612" y="7928679"/>
            <a:ext cx="3463880" cy="405765"/>
          </a:xfrm>
          <a:prstGeom prst="rect">
            <a:avLst/>
          </a:prstGeom>
        </p:spPr>
        <p:txBody>
          <a:bodyPr anchor="t" rtlCol="false" tIns="0" lIns="0" bIns="0" rIns="0">
            <a:spAutoFit/>
          </a:bodyPr>
          <a:lstStyle/>
          <a:p>
            <a:pPr algn="ctr">
              <a:lnSpc>
                <a:spcPts val="3359"/>
              </a:lnSpc>
            </a:pPr>
            <a:r>
              <a:rPr lang="en-US" sz="2400" b="true">
                <a:solidFill>
                  <a:srgbClr val="000000"/>
                </a:solidFill>
                <a:latin typeface="Playfair Display Bold"/>
                <a:ea typeface="Playfair Display Bold"/>
                <a:cs typeface="Playfair Display Bold"/>
                <a:sym typeface="Playfair Display Bold"/>
              </a:rPr>
              <a:t>Stabilizing Terminal</a:t>
            </a:r>
          </a:p>
        </p:txBody>
      </p:sp>
      <p:sp>
        <p:nvSpPr>
          <p:cNvPr name="TextBox 19" id="19"/>
          <p:cNvSpPr txBox="true"/>
          <p:nvPr/>
        </p:nvSpPr>
        <p:spPr>
          <a:xfrm rot="0">
            <a:off x="1387440" y="4959939"/>
            <a:ext cx="4226223" cy="1478261"/>
          </a:xfrm>
          <a:prstGeom prst="rect">
            <a:avLst/>
          </a:prstGeom>
        </p:spPr>
        <p:txBody>
          <a:bodyPr anchor="t" rtlCol="false" tIns="0" lIns="0" bIns="0" rIns="0">
            <a:spAutoFit/>
          </a:bodyPr>
          <a:lstStyle/>
          <a:p>
            <a:pPr algn="l">
              <a:lnSpc>
                <a:spcPts val="1996"/>
              </a:lnSpc>
              <a:spcBef>
                <a:spcPct val="0"/>
              </a:spcBef>
            </a:pPr>
            <a:r>
              <a:rPr lang="en-US" b="true" sz="1425">
                <a:solidFill>
                  <a:srgbClr val="000000"/>
                </a:solidFill>
                <a:latin typeface="Aileron Bold"/>
                <a:ea typeface="Aileron Bold"/>
                <a:cs typeface="Aileron Bold"/>
                <a:sym typeface="Aileron Bold"/>
              </a:rPr>
              <a:t>python3 -c "import pty; pty.spawn('/bin/bash')"</a:t>
            </a:r>
          </a:p>
          <a:p>
            <a:pPr algn="l">
              <a:lnSpc>
                <a:spcPts val="1996"/>
              </a:lnSpc>
              <a:spcBef>
                <a:spcPct val="0"/>
              </a:spcBef>
            </a:pPr>
            <a:r>
              <a:rPr lang="en-US" b="true" sz="1425">
                <a:solidFill>
                  <a:srgbClr val="000000"/>
                </a:solidFill>
                <a:latin typeface="Aileron Bold"/>
                <a:ea typeface="Aileron Bold"/>
                <a:cs typeface="Aileron Bold"/>
                <a:sym typeface="Aileron Bold"/>
              </a:rPr>
              <a:t>&lt;USER&gt;@&lt;TARGET MACHINE&gt;:~# ^Z</a:t>
            </a:r>
          </a:p>
          <a:p>
            <a:pPr algn="l">
              <a:lnSpc>
                <a:spcPts val="1996"/>
              </a:lnSpc>
              <a:spcBef>
                <a:spcPct val="0"/>
              </a:spcBef>
            </a:pPr>
            <a:r>
              <a:rPr lang="en-US" b="true" sz="1425">
                <a:solidFill>
                  <a:srgbClr val="000000"/>
                </a:solidFill>
                <a:latin typeface="Aileron Bold"/>
                <a:ea typeface="Aileron Bold"/>
                <a:cs typeface="Aileron Bold"/>
                <a:sym typeface="Aileron Bold"/>
              </a:rPr>
              <a:t>[1]+  Stopped</a:t>
            </a:r>
          </a:p>
          <a:p>
            <a:pPr algn="l">
              <a:lnSpc>
                <a:spcPts val="1996"/>
              </a:lnSpc>
              <a:spcBef>
                <a:spcPct val="0"/>
              </a:spcBef>
            </a:pPr>
            <a:r>
              <a:rPr lang="en-US" b="true" sz="1425">
                <a:solidFill>
                  <a:srgbClr val="000000"/>
                </a:solidFill>
                <a:latin typeface="Aileron Bold"/>
                <a:ea typeface="Aileron Bold"/>
                <a:cs typeface="Aileron Bold"/>
                <a:sym typeface="Aileron Bold"/>
              </a:rPr>
              <a:t>root@&lt;LOCAL MACHINE&gt;:~# stty raw -echo</a:t>
            </a:r>
          </a:p>
          <a:p>
            <a:pPr algn="l">
              <a:lnSpc>
                <a:spcPts val="1996"/>
              </a:lnSpc>
              <a:spcBef>
                <a:spcPct val="0"/>
              </a:spcBef>
            </a:pPr>
            <a:r>
              <a:rPr lang="en-US" b="true" sz="1425">
                <a:solidFill>
                  <a:srgbClr val="000000"/>
                </a:solidFill>
                <a:latin typeface="Aileron Bold"/>
                <a:ea typeface="Aileron Bold"/>
                <a:cs typeface="Aileron Bold"/>
                <a:sym typeface="Aileron Bold"/>
              </a:rPr>
              <a:t>&lt;-- fg &amp; enter</a:t>
            </a:r>
          </a:p>
          <a:p>
            <a:pPr algn="l">
              <a:lnSpc>
                <a:spcPts val="1996"/>
              </a:lnSpc>
              <a:spcBef>
                <a:spcPct val="0"/>
              </a:spcBef>
            </a:pPr>
            <a:r>
              <a:rPr lang="en-US" b="true" sz="1425">
                <a:solidFill>
                  <a:srgbClr val="000000"/>
                </a:solidFill>
                <a:latin typeface="Aileron Bold"/>
                <a:ea typeface="Aileron Bold"/>
                <a:cs typeface="Aileron Bold"/>
                <a:sym typeface="Aileron Bold"/>
              </a:rPr>
              <a:t>&lt;USER&gt;@&lt;TARGET MACHINE&gt;:~#</a:t>
            </a:r>
          </a:p>
        </p:txBody>
      </p:sp>
      <p:sp>
        <p:nvSpPr>
          <p:cNvPr name="TextBox 20" id="20"/>
          <p:cNvSpPr txBox="true"/>
          <p:nvPr/>
        </p:nvSpPr>
        <p:spPr>
          <a:xfrm rot="0">
            <a:off x="7412060" y="7928679"/>
            <a:ext cx="3463880" cy="824865"/>
          </a:xfrm>
          <a:prstGeom prst="rect">
            <a:avLst/>
          </a:prstGeom>
        </p:spPr>
        <p:txBody>
          <a:bodyPr anchor="t" rtlCol="false" tIns="0" lIns="0" bIns="0" rIns="0">
            <a:spAutoFit/>
          </a:bodyPr>
          <a:lstStyle/>
          <a:p>
            <a:pPr algn="ctr">
              <a:lnSpc>
                <a:spcPts val="3359"/>
              </a:lnSpc>
            </a:pPr>
            <a:r>
              <a:rPr lang="en-US" sz="2400" b="true">
                <a:solidFill>
                  <a:srgbClr val="000000"/>
                </a:solidFill>
                <a:latin typeface="Playfair Display Bold"/>
                <a:ea typeface="Playfair Display Bold"/>
                <a:cs typeface="Playfair Display Bold"/>
                <a:sym typeface="Playfair Display Bold"/>
              </a:rPr>
              <a:t>Port Forwarding via SSH</a:t>
            </a:r>
          </a:p>
        </p:txBody>
      </p:sp>
      <p:sp>
        <p:nvSpPr>
          <p:cNvPr name="TextBox 21" id="21"/>
          <p:cNvSpPr txBox="true"/>
          <p:nvPr/>
        </p:nvSpPr>
        <p:spPr>
          <a:xfrm rot="0">
            <a:off x="7030888" y="5455239"/>
            <a:ext cx="4226223" cy="487661"/>
          </a:xfrm>
          <a:prstGeom prst="rect">
            <a:avLst/>
          </a:prstGeom>
        </p:spPr>
        <p:txBody>
          <a:bodyPr anchor="t" rtlCol="false" tIns="0" lIns="0" bIns="0" rIns="0">
            <a:spAutoFit/>
          </a:bodyPr>
          <a:lstStyle/>
          <a:p>
            <a:pPr algn="l">
              <a:lnSpc>
                <a:spcPts val="1996"/>
              </a:lnSpc>
              <a:spcBef>
                <a:spcPct val="0"/>
              </a:spcBef>
            </a:pPr>
            <a:r>
              <a:rPr lang="en-US" b="true" sz="1425">
                <a:solidFill>
                  <a:srgbClr val="000000"/>
                </a:solidFill>
                <a:latin typeface="Aileron Bold"/>
                <a:ea typeface="Aileron Bold"/>
                <a:cs typeface="Aileron Bold"/>
                <a:sym typeface="Aileron Bold"/>
              </a:rPr>
              <a:t>ssh -R &lt;PORT&gt;:127.0.0.1:&lt;PORT&gt; root@&lt;LOCAL MACHINE IP&gt;</a:t>
            </a:r>
          </a:p>
        </p:txBody>
      </p:sp>
      <p:sp>
        <p:nvSpPr>
          <p:cNvPr name="TextBox 22" id="22"/>
          <p:cNvSpPr txBox="true"/>
          <p:nvPr/>
        </p:nvSpPr>
        <p:spPr>
          <a:xfrm rot="0">
            <a:off x="13058079" y="7928679"/>
            <a:ext cx="3463880" cy="405765"/>
          </a:xfrm>
          <a:prstGeom prst="rect">
            <a:avLst/>
          </a:prstGeom>
        </p:spPr>
        <p:txBody>
          <a:bodyPr anchor="t" rtlCol="false" tIns="0" lIns="0" bIns="0" rIns="0">
            <a:spAutoFit/>
          </a:bodyPr>
          <a:lstStyle/>
          <a:p>
            <a:pPr algn="ctr">
              <a:lnSpc>
                <a:spcPts val="3359"/>
              </a:lnSpc>
            </a:pPr>
            <a:r>
              <a:rPr lang="en-US" b="true" sz="2400" u="sng">
                <a:solidFill>
                  <a:srgbClr val="000000"/>
                </a:solidFill>
                <a:latin typeface="Playfair Display Bold"/>
                <a:ea typeface="Playfair Display Bold"/>
                <a:cs typeface="Playfair Display Bold"/>
                <a:sym typeface="Playfair Display Bold"/>
                <a:hlinkClick r:id="rId3" tooltip="https://gtfobins.github.io"/>
              </a:rPr>
              <a:t>GTFOBins</a:t>
            </a:r>
          </a:p>
        </p:txBody>
      </p:sp>
      <p:sp>
        <p:nvSpPr>
          <p:cNvPr name="Freeform 23" id="23"/>
          <p:cNvSpPr/>
          <p:nvPr/>
        </p:nvSpPr>
        <p:spPr>
          <a:xfrm flipH="false" flipV="false" rot="0">
            <a:off x="9734862" y="7651509"/>
            <a:ext cx="4396247" cy="2635491"/>
          </a:xfrm>
          <a:custGeom>
            <a:avLst/>
            <a:gdLst/>
            <a:ahLst/>
            <a:cxnLst/>
            <a:rect r="r" b="b" t="t" l="l"/>
            <a:pathLst>
              <a:path h="2635491" w="4396247">
                <a:moveTo>
                  <a:pt x="0" y="0"/>
                </a:moveTo>
                <a:lnTo>
                  <a:pt x="4396247" y="0"/>
                </a:lnTo>
                <a:lnTo>
                  <a:pt x="4396247" y="2635491"/>
                </a:lnTo>
                <a:lnTo>
                  <a:pt x="0" y="2635491"/>
                </a:lnTo>
                <a:lnTo>
                  <a:pt x="0" y="0"/>
                </a:lnTo>
                <a:close/>
              </a:path>
            </a:pathLst>
          </a:custGeom>
          <a:blipFill>
            <a:blip r:embed="rId4"/>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10089317" y="4342679"/>
            <a:ext cx="1793191" cy="0"/>
          </a:xfrm>
          <a:prstGeom prst="line">
            <a:avLst/>
          </a:prstGeom>
          <a:ln cap="flat" w="38100">
            <a:solidFill>
              <a:srgbClr val="5B5B5B"/>
            </a:solidFill>
            <a:prstDash val="solid"/>
            <a:headEnd type="none" len="sm" w="sm"/>
            <a:tailEnd type="none" len="sm" w="sm"/>
          </a:ln>
        </p:spPr>
      </p:sp>
      <p:grpSp>
        <p:nvGrpSpPr>
          <p:cNvPr name="Group 3" id="3"/>
          <p:cNvGrpSpPr/>
          <p:nvPr/>
        </p:nvGrpSpPr>
        <p:grpSpPr>
          <a:xfrm rot="0">
            <a:off x="506278" y="6396254"/>
            <a:ext cx="4615805" cy="1986350"/>
            <a:chOff x="0" y="0"/>
            <a:chExt cx="1215685" cy="523154"/>
          </a:xfrm>
        </p:grpSpPr>
        <p:sp>
          <p:nvSpPr>
            <p:cNvPr name="Freeform 4" id="4"/>
            <p:cNvSpPr/>
            <p:nvPr/>
          </p:nvSpPr>
          <p:spPr>
            <a:xfrm flipH="false" flipV="false" rot="0">
              <a:off x="0" y="0"/>
              <a:ext cx="1215685" cy="523154"/>
            </a:xfrm>
            <a:custGeom>
              <a:avLst/>
              <a:gdLst/>
              <a:ahLst/>
              <a:cxnLst/>
              <a:rect r="r" b="b" t="t" l="l"/>
              <a:pathLst>
                <a:path h="523154" w="1215685">
                  <a:moveTo>
                    <a:pt x="0" y="0"/>
                  </a:moveTo>
                  <a:lnTo>
                    <a:pt x="1215685" y="0"/>
                  </a:lnTo>
                  <a:lnTo>
                    <a:pt x="1215685" y="523154"/>
                  </a:lnTo>
                  <a:lnTo>
                    <a:pt x="0" y="523154"/>
                  </a:lnTo>
                  <a:close/>
                </a:path>
              </a:pathLst>
            </a:custGeom>
            <a:solidFill>
              <a:srgbClr val="E6E6E6"/>
            </a:solidFill>
          </p:spPr>
        </p:sp>
        <p:sp>
          <p:nvSpPr>
            <p:cNvPr name="TextBox 5" id="5"/>
            <p:cNvSpPr txBox="true"/>
            <p:nvPr/>
          </p:nvSpPr>
          <p:spPr>
            <a:xfrm>
              <a:off x="0" y="-38100"/>
              <a:ext cx="1215685" cy="561254"/>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5879304" y="1107447"/>
            <a:ext cx="3444040" cy="4539382"/>
            <a:chOff x="0" y="0"/>
            <a:chExt cx="907072" cy="1195557"/>
          </a:xfrm>
        </p:grpSpPr>
        <p:sp>
          <p:nvSpPr>
            <p:cNvPr name="Freeform 7" id="7"/>
            <p:cNvSpPr/>
            <p:nvPr/>
          </p:nvSpPr>
          <p:spPr>
            <a:xfrm flipH="false" flipV="false" rot="0">
              <a:off x="0" y="0"/>
              <a:ext cx="907072" cy="1195557"/>
            </a:xfrm>
            <a:custGeom>
              <a:avLst/>
              <a:gdLst/>
              <a:ahLst/>
              <a:cxnLst/>
              <a:rect r="r" b="b" t="t" l="l"/>
              <a:pathLst>
                <a:path h="1195557" w="907072">
                  <a:moveTo>
                    <a:pt x="0" y="0"/>
                  </a:moveTo>
                  <a:lnTo>
                    <a:pt x="907072" y="0"/>
                  </a:lnTo>
                  <a:lnTo>
                    <a:pt x="907072" y="1195557"/>
                  </a:lnTo>
                  <a:lnTo>
                    <a:pt x="0" y="1195557"/>
                  </a:lnTo>
                  <a:close/>
                </a:path>
              </a:pathLst>
            </a:custGeom>
            <a:solidFill>
              <a:srgbClr val="E6E6E6"/>
            </a:solidFill>
          </p:spPr>
        </p:sp>
        <p:sp>
          <p:nvSpPr>
            <p:cNvPr name="TextBox 8" id="8"/>
            <p:cNvSpPr txBox="true"/>
            <p:nvPr/>
          </p:nvSpPr>
          <p:spPr>
            <a:xfrm>
              <a:off x="0" y="-38100"/>
              <a:ext cx="907072" cy="1233657"/>
            </a:xfrm>
            <a:prstGeom prst="rect">
              <a:avLst/>
            </a:prstGeom>
          </p:spPr>
          <p:txBody>
            <a:bodyPr anchor="ctr" rtlCol="false" tIns="50800" lIns="50800" bIns="50800" rIns="50800"/>
            <a:lstStyle/>
            <a:p>
              <a:pPr algn="ctr">
                <a:lnSpc>
                  <a:spcPts val="2659"/>
                </a:lnSpc>
                <a:spcBef>
                  <a:spcPct val="0"/>
                </a:spcBef>
              </a:pPr>
            </a:p>
          </p:txBody>
        </p:sp>
      </p:grpSp>
      <p:grpSp>
        <p:nvGrpSpPr>
          <p:cNvPr name="Group 9" id="9"/>
          <p:cNvGrpSpPr/>
          <p:nvPr/>
        </p:nvGrpSpPr>
        <p:grpSpPr>
          <a:xfrm rot="5400000">
            <a:off x="6011113" y="4538815"/>
            <a:ext cx="3164309" cy="4523269"/>
            <a:chOff x="0" y="0"/>
            <a:chExt cx="833398" cy="1191314"/>
          </a:xfrm>
        </p:grpSpPr>
        <p:sp>
          <p:nvSpPr>
            <p:cNvPr name="Freeform 10" id="10"/>
            <p:cNvSpPr/>
            <p:nvPr/>
          </p:nvSpPr>
          <p:spPr>
            <a:xfrm flipH="false" flipV="false" rot="0">
              <a:off x="0" y="0"/>
              <a:ext cx="833398" cy="1191314"/>
            </a:xfrm>
            <a:custGeom>
              <a:avLst/>
              <a:gdLst/>
              <a:ahLst/>
              <a:cxnLst/>
              <a:rect r="r" b="b" t="t" l="l"/>
              <a:pathLst>
                <a:path h="1191314" w="833398">
                  <a:moveTo>
                    <a:pt x="0" y="0"/>
                  </a:moveTo>
                  <a:lnTo>
                    <a:pt x="833398" y="0"/>
                  </a:lnTo>
                  <a:lnTo>
                    <a:pt x="833398" y="1191314"/>
                  </a:lnTo>
                  <a:lnTo>
                    <a:pt x="0" y="1191314"/>
                  </a:lnTo>
                  <a:close/>
                </a:path>
              </a:pathLst>
            </a:custGeom>
            <a:solidFill>
              <a:srgbClr val="E6E6E6"/>
            </a:solidFill>
          </p:spPr>
        </p:sp>
        <p:sp>
          <p:nvSpPr>
            <p:cNvPr name="TextBox 11" id="11"/>
            <p:cNvSpPr txBox="true"/>
            <p:nvPr/>
          </p:nvSpPr>
          <p:spPr>
            <a:xfrm>
              <a:off x="0" y="-38100"/>
              <a:ext cx="833398" cy="1229414"/>
            </a:xfrm>
            <a:prstGeom prst="rect">
              <a:avLst/>
            </a:prstGeom>
          </p:spPr>
          <p:txBody>
            <a:bodyPr anchor="ctr" rtlCol="false" tIns="50800" lIns="50800" bIns="50800" rIns="50800"/>
            <a:lstStyle/>
            <a:p>
              <a:pPr algn="ctr">
                <a:lnSpc>
                  <a:spcPts val="2659"/>
                </a:lnSpc>
                <a:spcBef>
                  <a:spcPct val="0"/>
                </a:spcBef>
              </a:pPr>
            </a:p>
          </p:txBody>
        </p:sp>
      </p:grpSp>
      <p:grpSp>
        <p:nvGrpSpPr>
          <p:cNvPr name="Group 12" id="12"/>
          <p:cNvGrpSpPr/>
          <p:nvPr/>
        </p:nvGrpSpPr>
        <p:grpSpPr>
          <a:xfrm rot="5400000">
            <a:off x="534099" y="1627296"/>
            <a:ext cx="4560162" cy="4615805"/>
            <a:chOff x="0" y="0"/>
            <a:chExt cx="1201030" cy="1215685"/>
          </a:xfrm>
        </p:grpSpPr>
        <p:sp>
          <p:nvSpPr>
            <p:cNvPr name="Freeform 13" id="13"/>
            <p:cNvSpPr/>
            <p:nvPr/>
          </p:nvSpPr>
          <p:spPr>
            <a:xfrm flipH="false" flipV="false" rot="0">
              <a:off x="0" y="0"/>
              <a:ext cx="1201030" cy="1215685"/>
            </a:xfrm>
            <a:custGeom>
              <a:avLst/>
              <a:gdLst/>
              <a:ahLst/>
              <a:cxnLst/>
              <a:rect r="r" b="b" t="t" l="l"/>
              <a:pathLst>
                <a:path h="1215685" w="1201030">
                  <a:moveTo>
                    <a:pt x="0" y="0"/>
                  </a:moveTo>
                  <a:lnTo>
                    <a:pt x="1201030" y="0"/>
                  </a:lnTo>
                  <a:lnTo>
                    <a:pt x="1201030" y="1215685"/>
                  </a:lnTo>
                  <a:lnTo>
                    <a:pt x="0" y="1215685"/>
                  </a:lnTo>
                  <a:close/>
                </a:path>
              </a:pathLst>
            </a:custGeom>
            <a:solidFill>
              <a:srgbClr val="E6E6E6"/>
            </a:solidFill>
          </p:spPr>
        </p:sp>
        <p:sp>
          <p:nvSpPr>
            <p:cNvPr name="TextBox 14" id="14"/>
            <p:cNvSpPr txBox="true"/>
            <p:nvPr/>
          </p:nvSpPr>
          <p:spPr>
            <a:xfrm>
              <a:off x="0" y="-38100"/>
              <a:ext cx="1201030" cy="1253785"/>
            </a:xfrm>
            <a:prstGeom prst="rect">
              <a:avLst/>
            </a:prstGeom>
          </p:spPr>
          <p:txBody>
            <a:bodyPr anchor="ctr" rtlCol="false" tIns="50800" lIns="50800" bIns="50800" rIns="50800"/>
            <a:lstStyle/>
            <a:p>
              <a:pPr algn="ctr">
                <a:lnSpc>
                  <a:spcPts val="2659"/>
                </a:lnSpc>
                <a:spcBef>
                  <a:spcPct val="0"/>
                </a:spcBef>
              </a:pPr>
            </a:p>
          </p:txBody>
        </p:sp>
      </p:grpSp>
      <p:sp>
        <p:nvSpPr>
          <p:cNvPr name="TextBox 15" id="15"/>
          <p:cNvSpPr txBox="true"/>
          <p:nvPr/>
        </p:nvSpPr>
        <p:spPr>
          <a:xfrm rot="0">
            <a:off x="636456" y="1617018"/>
            <a:ext cx="4485627" cy="43237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Playfair Display Bold"/>
                <a:ea typeface="Playfair Display Bold"/>
                <a:cs typeface="Playfair Display Bold"/>
                <a:sym typeface="Playfair Display Bold"/>
              </a:rPr>
              <a:t>Basic - Privilege Escalation</a:t>
            </a:r>
          </a:p>
          <a:p>
            <a:pPr algn="ctr">
              <a:lnSpc>
                <a:spcPts val="2659"/>
              </a:lnSpc>
              <a:spcBef>
                <a:spcPct val="0"/>
              </a:spcBef>
            </a:pPr>
          </a:p>
          <a:p>
            <a:pPr algn="l" marL="410209" indent="-205105" lvl="1">
              <a:lnSpc>
                <a:spcPts val="2659"/>
              </a:lnSpc>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2" tooltip="https://github.com/EpitechMscProPromo2026/T-SEC-600-STG_10/blob/main/toss-a-coin.md"/>
              </a:rPr>
              <a:t>Toss a coin</a:t>
            </a:r>
            <a:r>
              <a:rPr lang="en-US" sz="1899">
                <a:solidFill>
                  <a:srgbClr val="000000"/>
                </a:solidFill>
                <a:latin typeface="Open Sans 2"/>
                <a:ea typeface="Open Sans 2"/>
                <a:cs typeface="Open Sans 2"/>
                <a:sym typeface="Open Sans 2"/>
              </a:rPr>
              <a:t>: Sing with me this amazing song!</a:t>
            </a:r>
          </a:p>
          <a:p>
            <a:pPr algn="l" marL="410209" indent="-205105" lvl="1">
              <a:lnSpc>
                <a:spcPts val="2659"/>
              </a:lnSpc>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3" tooltip="https://github.com/EpitechMscProPromo2026/T-SEC-600-STG_10/blob/main/yer-a-wizard.md"/>
              </a:rPr>
              <a:t>Yer a Wizard</a:t>
            </a:r>
            <a:r>
              <a:rPr lang="en-US" sz="1899">
                <a:solidFill>
                  <a:srgbClr val="000000"/>
                </a:solidFill>
                <a:latin typeface="Open Sans 2"/>
                <a:ea typeface="Open Sans 2"/>
                <a:cs typeface="Open Sans 2"/>
                <a:sym typeface="Open Sans 2"/>
              </a:rPr>
              <a:t>: Find out about the secret wizarding school!</a:t>
            </a:r>
          </a:p>
          <a:p>
            <a:pPr algn="l" marL="410209" indent="-205105" lvl="1">
              <a:lnSpc>
                <a:spcPts val="2659"/>
              </a:lnSpc>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4" tooltip="https://github.com/EpitechMscProPromo2026/T-SEC-600-STG_10/blob/main/musa-troglodytarum.md"/>
              </a:rPr>
              <a:t>Musa Troglodytarum</a:t>
            </a:r>
            <a:r>
              <a:rPr lang="en-US" sz="1899">
                <a:solidFill>
                  <a:srgbClr val="000000"/>
                </a:solidFill>
                <a:latin typeface="Open Sans 2"/>
                <a:ea typeface="Open Sans 2"/>
                <a:cs typeface="Open Sans 2"/>
                <a:sym typeface="Open Sans 2"/>
              </a:rPr>
              <a:t>: Le bananier des montagnes</a:t>
            </a:r>
          </a:p>
          <a:p>
            <a:pPr algn="l" marL="410209" indent="-205105" lvl="1">
              <a:lnSpc>
                <a:spcPts val="2659"/>
              </a:lnSpc>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5" tooltip="https://github.com/EpitechMscProPromo2026/T-SEC-600-STG_10/blob/main/secrets-of-the-maw.md"/>
              </a:rPr>
              <a:t>Secrets of the Maw</a:t>
            </a:r>
            <a:r>
              <a:rPr lang="en-US" sz="1899">
                <a:solidFill>
                  <a:srgbClr val="000000"/>
                </a:solidFill>
                <a:latin typeface="Open Sans 2"/>
                <a:ea typeface="Open Sans 2"/>
                <a:cs typeface="Open Sans 2"/>
                <a:sym typeface="Open Sans 2"/>
              </a:rPr>
              <a:t>: Uncover the secrets of the maw, and don't get caught!</a:t>
            </a:r>
          </a:p>
          <a:p>
            <a:pPr algn="l" marL="410209" indent="-205105" lvl="1">
              <a:lnSpc>
                <a:spcPts val="2659"/>
              </a:lnSpc>
              <a:spcBef>
                <a:spcPct val="0"/>
              </a:spcBef>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6" tooltip="https://github.com/EpitechMscProPromo2026/T-SEC-600-STG_10/blob/main/the-binding-of-cyber.md"/>
              </a:rPr>
              <a:t>The Binding of Cyber</a:t>
            </a:r>
            <a:r>
              <a:rPr lang="en-US" sz="1899">
                <a:solidFill>
                  <a:srgbClr val="000000"/>
                </a:solidFill>
                <a:latin typeface="Open Sans 2"/>
                <a:ea typeface="Open Sans 2"/>
                <a:cs typeface="Open Sans 2"/>
                <a:sym typeface="Open Sans 2"/>
              </a:rPr>
              <a:t>: Try not to lose yourself in this devilish room</a:t>
            </a:r>
          </a:p>
        </p:txBody>
      </p:sp>
      <p:sp>
        <p:nvSpPr>
          <p:cNvPr name="TextBox 16" id="16"/>
          <p:cNvSpPr txBox="true"/>
          <p:nvPr/>
        </p:nvSpPr>
        <p:spPr>
          <a:xfrm rot="0">
            <a:off x="5482335" y="5180195"/>
            <a:ext cx="4388679" cy="2990215"/>
          </a:xfrm>
          <a:prstGeom prst="rect">
            <a:avLst/>
          </a:prstGeom>
        </p:spPr>
        <p:txBody>
          <a:bodyPr anchor="t" rtlCol="false" tIns="0" lIns="0" bIns="0" rIns="0">
            <a:spAutoFit/>
          </a:bodyPr>
          <a:lstStyle/>
          <a:p>
            <a:pPr algn="ctr">
              <a:lnSpc>
                <a:spcPts val="2659"/>
              </a:lnSpc>
              <a:spcBef>
                <a:spcPct val="0"/>
              </a:spcBef>
            </a:pPr>
            <a:r>
              <a:rPr lang="en-US" b="true" sz="1899">
                <a:solidFill>
                  <a:srgbClr val="000000"/>
                </a:solidFill>
                <a:latin typeface="Playfair Display Bold"/>
                <a:ea typeface="Playfair Display Bold"/>
                <a:cs typeface="Playfair Display Bold"/>
                <a:sym typeface="Playfair Display Bold"/>
              </a:rPr>
              <a:t>Advanced - Realistic Boxes</a:t>
            </a:r>
          </a:p>
          <a:p>
            <a:pPr algn="ctr">
              <a:lnSpc>
                <a:spcPts val="2659"/>
              </a:lnSpc>
              <a:spcBef>
                <a:spcPct val="0"/>
              </a:spcBef>
            </a:pPr>
          </a:p>
          <a:p>
            <a:pPr algn="l" marL="410209" indent="-205105" lvl="1">
              <a:lnSpc>
                <a:spcPts val="2659"/>
              </a:lnSpc>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7" tooltip="https://github.com/EpitechMscProPromo2026/T-SEC-600-STG_10/blob/main/around-the-world.md"/>
              </a:rPr>
              <a:t>Around The World</a:t>
            </a:r>
            <a:r>
              <a:rPr lang="en-US" sz="1899">
                <a:solidFill>
                  <a:srgbClr val="000000"/>
                </a:solidFill>
                <a:latin typeface="Open Sans 2"/>
                <a:ea typeface="Open Sans 2"/>
                <a:cs typeface="Open Sans 2"/>
                <a:sym typeface="Open Sans 2"/>
              </a:rPr>
              <a:t>: Discover the secret track of the famous duo!</a:t>
            </a:r>
          </a:p>
          <a:p>
            <a:pPr algn="l" marL="410209" indent="-205105" lvl="1">
              <a:lnSpc>
                <a:spcPts val="2659"/>
              </a:lnSpc>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8" tooltip="https://github.com/EpitechMscProPromo2026/T-SEC-600-STG_10/blob/main/diabolical-box.md"/>
              </a:rPr>
              <a:t>Diabolical Box</a:t>
            </a:r>
            <a:r>
              <a:rPr lang="en-US" sz="1899">
                <a:solidFill>
                  <a:srgbClr val="000000"/>
                </a:solidFill>
                <a:latin typeface="Open Sans 2"/>
                <a:ea typeface="Open Sans 2"/>
                <a:cs typeface="Open Sans 2"/>
                <a:sym typeface="Open Sans 2"/>
              </a:rPr>
              <a:t>: Every puzzle has an answer!</a:t>
            </a:r>
          </a:p>
          <a:p>
            <a:pPr algn="l" marL="410209" indent="-205105" lvl="1">
              <a:lnSpc>
                <a:spcPts val="2659"/>
              </a:lnSpc>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9" tooltip="https://github.com/EpitechMscProPromo2026/T-SEC-600-STG_10/blob/main/patience.md"/>
              </a:rPr>
              <a:t>Patience</a:t>
            </a:r>
            <a:r>
              <a:rPr lang="en-US" sz="1899">
                <a:solidFill>
                  <a:srgbClr val="000000"/>
                </a:solidFill>
                <a:latin typeface="Open Sans 2"/>
                <a:ea typeface="Open Sans 2"/>
                <a:cs typeface="Open Sans 2"/>
                <a:sym typeface="Open Sans 2"/>
              </a:rPr>
              <a:t>: Cookies are baking, wait for them to cook ... or find another way</a:t>
            </a:r>
          </a:p>
        </p:txBody>
      </p:sp>
      <p:sp>
        <p:nvSpPr>
          <p:cNvPr name="TextBox 17" id="17"/>
          <p:cNvSpPr txBox="true"/>
          <p:nvPr/>
        </p:nvSpPr>
        <p:spPr>
          <a:xfrm rot="0">
            <a:off x="5482335" y="1617018"/>
            <a:ext cx="4388679" cy="3323590"/>
          </a:xfrm>
          <a:prstGeom prst="rect">
            <a:avLst/>
          </a:prstGeom>
        </p:spPr>
        <p:txBody>
          <a:bodyPr anchor="t" rtlCol="false" tIns="0" lIns="0" bIns="0" rIns="0">
            <a:spAutoFit/>
          </a:bodyPr>
          <a:lstStyle/>
          <a:p>
            <a:pPr algn="ctr">
              <a:lnSpc>
                <a:spcPts val="2659"/>
              </a:lnSpc>
            </a:pPr>
            <a:r>
              <a:rPr lang="en-US" sz="1899" b="true">
                <a:solidFill>
                  <a:srgbClr val="000000"/>
                </a:solidFill>
                <a:latin typeface="Playfair Display Bold"/>
                <a:ea typeface="Playfair Display Bold"/>
                <a:cs typeface="Playfair Display Bold"/>
                <a:sym typeface="Playfair Display Bold"/>
              </a:rPr>
              <a:t>Medium - CVE and SSH Tunneling</a:t>
            </a:r>
          </a:p>
          <a:p>
            <a:pPr algn="ctr">
              <a:lnSpc>
                <a:spcPts val="2659"/>
              </a:lnSpc>
              <a:spcBef>
                <a:spcPct val="0"/>
              </a:spcBef>
            </a:pPr>
          </a:p>
          <a:p>
            <a:pPr algn="l" marL="410209" indent="-205105" lvl="1">
              <a:lnSpc>
                <a:spcPts val="2659"/>
              </a:lnSpc>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10" tooltip="https://github.com/EpitechMscProPromo2026/T-SEC-600-STG_10/blob/main/dalgona.md"/>
              </a:rPr>
              <a:t>Dalgona</a:t>
            </a:r>
            <a:r>
              <a:rPr lang="en-US" sz="1899">
                <a:solidFill>
                  <a:srgbClr val="000000"/>
                </a:solidFill>
                <a:latin typeface="Open Sans 2"/>
                <a:ea typeface="Open Sans 2"/>
                <a:cs typeface="Open Sans 2"/>
                <a:sym typeface="Open Sans 2"/>
              </a:rPr>
              <a:t>: 오징어 게임에 참여하여 456억의 당첨 기회를 잡으세요!</a:t>
            </a:r>
          </a:p>
          <a:p>
            <a:pPr algn="l" marL="410209" indent="-205105" lvl="1">
              <a:lnSpc>
                <a:spcPts val="2659"/>
              </a:lnSpc>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11" tooltip="https://github.com/EpitechMscProPromo2026/T-SEC-600-STG_10/blob/main/grand-line.md"/>
              </a:rPr>
              <a:t>Grand Line</a:t>
            </a:r>
            <a:r>
              <a:rPr lang="en-US" sz="1899">
                <a:solidFill>
                  <a:srgbClr val="000000"/>
                </a:solidFill>
                <a:latin typeface="Open Sans 2"/>
                <a:ea typeface="Open Sans 2"/>
                <a:cs typeface="Open Sans 2"/>
                <a:sym typeface="Open Sans 2"/>
              </a:rPr>
              <a:t>: I am going to be the pirate king!</a:t>
            </a:r>
          </a:p>
          <a:p>
            <a:pPr algn="l" marL="410209" indent="-205105" lvl="1">
              <a:lnSpc>
                <a:spcPts val="2659"/>
              </a:lnSpc>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12" tooltip="https://github.com/EpitechMscProPromo2026/T-SEC-600-STG_10/blob/main/silence.md"/>
              </a:rPr>
              <a:t>Silence</a:t>
            </a:r>
            <a:r>
              <a:rPr lang="en-US" sz="1899">
                <a:solidFill>
                  <a:srgbClr val="000000"/>
                </a:solidFill>
                <a:latin typeface="Open Sans 2"/>
                <a:ea typeface="Open Sans 2"/>
                <a:cs typeface="Open Sans 2"/>
                <a:sym typeface="Open Sans 2"/>
              </a:rPr>
              <a:t>: What does it take to climb the world’s first 9c?</a:t>
            </a:r>
          </a:p>
          <a:p>
            <a:pPr algn="l" marL="410209" indent="-205105" lvl="1">
              <a:lnSpc>
                <a:spcPts val="2659"/>
              </a:lnSpc>
              <a:buFont typeface="Arial"/>
              <a:buChar char="•"/>
            </a:pPr>
            <a:r>
              <a:rPr lang="en-US" sz="1899">
                <a:solidFill>
                  <a:srgbClr val="000000"/>
                </a:solidFill>
                <a:latin typeface="Open Sans 2"/>
                <a:ea typeface="Open Sans 2"/>
                <a:cs typeface="Open Sans 2"/>
                <a:sym typeface="Open Sans 2"/>
              </a:rPr>
              <a:t> 💯 </a:t>
            </a:r>
            <a:r>
              <a:rPr lang="en-US" sz="1899" u="sng">
                <a:solidFill>
                  <a:srgbClr val="000000"/>
                </a:solidFill>
                <a:latin typeface="Open Sans 2"/>
                <a:ea typeface="Open Sans 2"/>
                <a:cs typeface="Open Sans 2"/>
                <a:sym typeface="Open Sans 2"/>
                <a:hlinkClick r:id="rId13" tooltip="https://github.com/EpitechMscProPromo2026/T-SEC-600-STG_10/blob/main/un-pepene.md"/>
              </a:rPr>
              <a:t>Un Pepene</a:t>
            </a:r>
            <a:r>
              <a:rPr lang="en-US" sz="1899">
                <a:solidFill>
                  <a:srgbClr val="000000"/>
                </a:solidFill>
                <a:latin typeface="Open Sans 2"/>
                <a:ea typeface="Open Sans 2"/>
                <a:cs typeface="Open Sans 2"/>
                <a:sym typeface="Open Sans 2"/>
              </a:rPr>
              <a:t>: Efectuați un test de penetrare</a:t>
            </a:r>
          </a:p>
        </p:txBody>
      </p:sp>
      <p:grpSp>
        <p:nvGrpSpPr>
          <p:cNvPr name="Group 18" id="18"/>
          <p:cNvGrpSpPr/>
          <p:nvPr/>
        </p:nvGrpSpPr>
        <p:grpSpPr>
          <a:xfrm rot="0">
            <a:off x="633143" y="2907872"/>
            <a:ext cx="473310" cy="473310"/>
            <a:chOff x="0" y="0"/>
            <a:chExt cx="812800" cy="812800"/>
          </a:xfrm>
        </p:grpSpPr>
        <p:sp>
          <p:nvSpPr>
            <p:cNvPr name="Freeform 19" id="1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4"/>
              <a:stretch>
                <a:fillRect l="0" t="0" r="0" b="0"/>
              </a:stretch>
            </a:blipFill>
          </p:spPr>
        </p:sp>
      </p:grpSp>
      <p:grpSp>
        <p:nvGrpSpPr>
          <p:cNvPr name="Group 20" id="20"/>
          <p:cNvGrpSpPr/>
          <p:nvPr/>
        </p:nvGrpSpPr>
        <p:grpSpPr>
          <a:xfrm rot="0">
            <a:off x="633143" y="3561270"/>
            <a:ext cx="473310" cy="473310"/>
            <a:chOff x="0" y="0"/>
            <a:chExt cx="812800" cy="812800"/>
          </a:xfrm>
        </p:grpSpPr>
        <p:sp>
          <p:nvSpPr>
            <p:cNvPr name="Freeform 21" id="2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5"/>
              <a:stretch>
                <a:fillRect l="0" t="0" r="0" b="0"/>
              </a:stretch>
            </a:blipFill>
          </p:spPr>
        </p:sp>
      </p:grpSp>
      <p:grpSp>
        <p:nvGrpSpPr>
          <p:cNvPr name="Group 22" id="22"/>
          <p:cNvGrpSpPr/>
          <p:nvPr/>
        </p:nvGrpSpPr>
        <p:grpSpPr>
          <a:xfrm rot="0">
            <a:off x="633143" y="4215555"/>
            <a:ext cx="473310" cy="473310"/>
            <a:chOff x="0" y="0"/>
            <a:chExt cx="812800" cy="812800"/>
          </a:xfrm>
        </p:grpSpPr>
        <p:sp>
          <p:nvSpPr>
            <p:cNvPr name="Freeform 23" id="2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6"/>
              <a:stretch>
                <a:fillRect l="0" t="0" r="0" b="0"/>
              </a:stretch>
            </a:blipFill>
          </p:spPr>
        </p:sp>
      </p:grpSp>
      <p:grpSp>
        <p:nvGrpSpPr>
          <p:cNvPr name="Group 24" id="24"/>
          <p:cNvGrpSpPr/>
          <p:nvPr/>
        </p:nvGrpSpPr>
        <p:grpSpPr>
          <a:xfrm rot="0">
            <a:off x="636456" y="5256395"/>
            <a:ext cx="473310" cy="473310"/>
            <a:chOff x="0" y="0"/>
            <a:chExt cx="812800" cy="812800"/>
          </a:xfrm>
        </p:grpSpPr>
        <p:sp>
          <p:nvSpPr>
            <p:cNvPr name="Freeform 25" id="2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7"/>
              <a:stretch>
                <a:fillRect l="0" t="0" r="0" b="0"/>
              </a:stretch>
            </a:blipFill>
          </p:spPr>
        </p:sp>
      </p:grpSp>
      <p:grpSp>
        <p:nvGrpSpPr>
          <p:cNvPr name="Group 26" id="26"/>
          <p:cNvGrpSpPr/>
          <p:nvPr/>
        </p:nvGrpSpPr>
        <p:grpSpPr>
          <a:xfrm rot="0">
            <a:off x="5488480" y="2913594"/>
            <a:ext cx="473310" cy="473310"/>
            <a:chOff x="0" y="0"/>
            <a:chExt cx="812800" cy="812800"/>
          </a:xfrm>
        </p:grpSpPr>
        <p:sp>
          <p:nvSpPr>
            <p:cNvPr name="Freeform 27" id="2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8"/>
              <a:stretch>
                <a:fillRect l="0" t="0" r="0" b="0"/>
              </a:stretch>
            </a:blipFill>
          </p:spPr>
        </p:sp>
      </p:grpSp>
      <p:grpSp>
        <p:nvGrpSpPr>
          <p:cNvPr name="Group 28" id="28"/>
          <p:cNvGrpSpPr/>
          <p:nvPr/>
        </p:nvGrpSpPr>
        <p:grpSpPr>
          <a:xfrm rot="0">
            <a:off x="5488480" y="3566992"/>
            <a:ext cx="473310" cy="473310"/>
            <a:chOff x="0" y="0"/>
            <a:chExt cx="812800" cy="812800"/>
          </a:xfrm>
        </p:grpSpPr>
        <p:sp>
          <p:nvSpPr>
            <p:cNvPr name="Freeform 29" id="2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19"/>
              <a:stretch>
                <a:fillRect l="0" t="0" r="0" b="0"/>
              </a:stretch>
            </a:blipFill>
          </p:spPr>
        </p:sp>
      </p:grpSp>
      <p:grpSp>
        <p:nvGrpSpPr>
          <p:cNvPr name="Group 30" id="30"/>
          <p:cNvGrpSpPr/>
          <p:nvPr/>
        </p:nvGrpSpPr>
        <p:grpSpPr>
          <a:xfrm rot="0">
            <a:off x="5488480" y="4221277"/>
            <a:ext cx="473310" cy="473310"/>
            <a:chOff x="0" y="0"/>
            <a:chExt cx="812800" cy="812800"/>
          </a:xfrm>
        </p:grpSpPr>
        <p:sp>
          <p:nvSpPr>
            <p:cNvPr name="Freeform 31" id="3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0"/>
              <a:stretch>
                <a:fillRect l="0" t="0" r="0" b="0"/>
              </a:stretch>
            </a:blipFill>
          </p:spPr>
        </p:sp>
      </p:grpSp>
      <p:grpSp>
        <p:nvGrpSpPr>
          <p:cNvPr name="Group 32" id="32"/>
          <p:cNvGrpSpPr/>
          <p:nvPr/>
        </p:nvGrpSpPr>
        <p:grpSpPr>
          <a:xfrm rot="0">
            <a:off x="5488480" y="2253588"/>
            <a:ext cx="473310" cy="473310"/>
            <a:chOff x="0" y="0"/>
            <a:chExt cx="812800" cy="812800"/>
          </a:xfrm>
        </p:grpSpPr>
        <p:sp>
          <p:nvSpPr>
            <p:cNvPr name="Freeform 33" id="33"/>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1"/>
              <a:stretch>
                <a:fillRect l="-1510" t="0" r="-1510" b="0"/>
              </a:stretch>
            </a:blipFill>
          </p:spPr>
        </p:sp>
      </p:grpSp>
      <p:grpSp>
        <p:nvGrpSpPr>
          <p:cNvPr name="Group 34" id="34"/>
          <p:cNvGrpSpPr/>
          <p:nvPr/>
        </p:nvGrpSpPr>
        <p:grpSpPr>
          <a:xfrm rot="0">
            <a:off x="5482335" y="6461002"/>
            <a:ext cx="473310" cy="473310"/>
            <a:chOff x="0" y="0"/>
            <a:chExt cx="812800" cy="812800"/>
          </a:xfrm>
        </p:grpSpPr>
        <p:sp>
          <p:nvSpPr>
            <p:cNvPr name="Freeform 35" id="35"/>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2"/>
              <a:stretch>
                <a:fillRect l="0" t="0" r="0" b="0"/>
              </a:stretch>
            </a:blipFill>
          </p:spPr>
        </p:sp>
      </p:grpSp>
      <p:grpSp>
        <p:nvGrpSpPr>
          <p:cNvPr name="Group 36" id="36"/>
          <p:cNvGrpSpPr/>
          <p:nvPr/>
        </p:nvGrpSpPr>
        <p:grpSpPr>
          <a:xfrm rot="0">
            <a:off x="5482335" y="7114400"/>
            <a:ext cx="473310" cy="473310"/>
            <a:chOff x="0" y="0"/>
            <a:chExt cx="812800" cy="812800"/>
          </a:xfrm>
        </p:grpSpPr>
        <p:sp>
          <p:nvSpPr>
            <p:cNvPr name="Freeform 37" id="37"/>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3"/>
              <a:stretch>
                <a:fillRect l="0" t="0" r="0" b="0"/>
              </a:stretch>
            </a:blipFill>
          </p:spPr>
        </p:sp>
      </p:grpSp>
      <p:grpSp>
        <p:nvGrpSpPr>
          <p:cNvPr name="Group 38" id="38"/>
          <p:cNvGrpSpPr/>
          <p:nvPr/>
        </p:nvGrpSpPr>
        <p:grpSpPr>
          <a:xfrm rot="0">
            <a:off x="5482335" y="5800995"/>
            <a:ext cx="473310" cy="473310"/>
            <a:chOff x="0" y="0"/>
            <a:chExt cx="812800" cy="812800"/>
          </a:xfrm>
        </p:grpSpPr>
        <p:sp>
          <p:nvSpPr>
            <p:cNvPr name="Freeform 39" id="39"/>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4"/>
              <a:stretch>
                <a:fillRect l="0" t="-349" r="0" b="-349"/>
              </a:stretch>
            </a:blipFill>
          </p:spPr>
        </p:sp>
      </p:grpSp>
      <p:grpSp>
        <p:nvGrpSpPr>
          <p:cNvPr name="Group 40" id="40"/>
          <p:cNvGrpSpPr/>
          <p:nvPr/>
        </p:nvGrpSpPr>
        <p:grpSpPr>
          <a:xfrm rot="0">
            <a:off x="636456" y="2253588"/>
            <a:ext cx="473310" cy="473310"/>
            <a:chOff x="0" y="0"/>
            <a:chExt cx="812800" cy="812800"/>
          </a:xfrm>
        </p:grpSpPr>
        <p:sp>
          <p:nvSpPr>
            <p:cNvPr name="Freeform 41" id="41"/>
            <p:cNvSpPr/>
            <p:nvPr/>
          </p:nvSpPr>
          <p:spPr>
            <a:xfrm flipH="false" flipV="false" rot="0">
              <a:off x="0" y="0"/>
              <a:ext cx="812800" cy="812800"/>
            </a:xfrm>
            <a:custGeom>
              <a:avLst/>
              <a:gdLst/>
              <a:ahLst/>
              <a:cxnLst/>
              <a:rect r="r" b="b" t="t" l="l"/>
              <a:pathLst>
                <a:path h="812800" w="812800">
                  <a:moveTo>
                    <a:pt x="0" y="0"/>
                  </a:moveTo>
                  <a:lnTo>
                    <a:pt x="812800" y="0"/>
                  </a:lnTo>
                  <a:lnTo>
                    <a:pt x="812800" y="812800"/>
                  </a:lnTo>
                  <a:lnTo>
                    <a:pt x="0" y="812800"/>
                  </a:lnTo>
                  <a:close/>
                </a:path>
              </a:pathLst>
            </a:custGeom>
            <a:blipFill>
              <a:blip r:embed="rId25"/>
              <a:stretch>
                <a:fillRect l="0" t="0" r="0" b="0"/>
              </a:stretch>
            </a:blipFill>
          </p:spPr>
        </p:sp>
      </p:grpSp>
      <p:sp>
        <p:nvSpPr>
          <p:cNvPr name="Freeform 42" id="42"/>
          <p:cNvSpPr/>
          <p:nvPr/>
        </p:nvSpPr>
        <p:spPr>
          <a:xfrm flipH="false" flipV="false" rot="0">
            <a:off x="10139203" y="5076104"/>
            <a:ext cx="7120097" cy="1745572"/>
          </a:xfrm>
          <a:custGeom>
            <a:avLst/>
            <a:gdLst/>
            <a:ahLst/>
            <a:cxnLst/>
            <a:rect r="r" b="b" t="t" l="l"/>
            <a:pathLst>
              <a:path h="1745572" w="7120097">
                <a:moveTo>
                  <a:pt x="0" y="0"/>
                </a:moveTo>
                <a:lnTo>
                  <a:pt x="7120097" y="0"/>
                </a:lnTo>
                <a:lnTo>
                  <a:pt x="7120097" y="1745572"/>
                </a:lnTo>
                <a:lnTo>
                  <a:pt x="0" y="1745572"/>
                </a:lnTo>
                <a:lnTo>
                  <a:pt x="0" y="0"/>
                </a:lnTo>
                <a:close/>
              </a:path>
            </a:pathLst>
          </a:custGeom>
          <a:blipFill>
            <a:blip r:embed="rId26"/>
            <a:stretch>
              <a:fillRect l="0" t="0" r="0" b="0"/>
            </a:stretch>
          </a:blipFill>
        </p:spPr>
      </p:sp>
      <p:sp>
        <p:nvSpPr>
          <p:cNvPr name="Freeform 43" id="43"/>
          <p:cNvSpPr/>
          <p:nvPr/>
        </p:nvSpPr>
        <p:spPr>
          <a:xfrm flipH="false" flipV="false" rot="0">
            <a:off x="873111" y="6080100"/>
            <a:ext cx="3679590" cy="3015219"/>
          </a:xfrm>
          <a:custGeom>
            <a:avLst/>
            <a:gdLst/>
            <a:ahLst/>
            <a:cxnLst/>
            <a:rect r="r" b="b" t="t" l="l"/>
            <a:pathLst>
              <a:path h="3015219" w="3679590">
                <a:moveTo>
                  <a:pt x="0" y="0"/>
                </a:moveTo>
                <a:lnTo>
                  <a:pt x="3679590" y="0"/>
                </a:lnTo>
                <a:lnTo>
                  <a:pt x="3679590" y="3015219"/>
                </a:lnTo>
                <a:lnTo>
                  <a:pt x="0" y="3015219"/>
                </a:lnTo>
                <a:lnTo>
                  <a:pt x="0" y="0"/>
                </a:lnTo>
                <a:close/>
              </a:path>
            </a:pathLst>
          </a:custGeom>
          <a:blipFill>
            <a:blip r:embed="rId27"/>
            <a:stretch>
              <a:fillRect l="0" t="0" r="0" b="0"/>
            </a:stretch>
          </a:blipFill>
        </p:spPr>
      </p:sp>
      <p:sp>
        <p:nvSpPr>
          <p:cNvPr name="Freeform 44" id="44"/>
          <p:cNvSpPr/>
          <p:nvPr/>
        </p:nvSpPr>
        <p:spPr>
          <a:xfrm flipH="false" flipV="false" rot="0">
            <a:off x="13046783" y="6396254"/>
            <a:ext cx="4845963" cy="3633495"/>
          </a:xfrm>
          <a:custGeom>
            <a:avLst/>
            <a:gdLst/>
            <a:ahLst/>
            <a:cxnLst/>
            <a:rect r="r" b="b" t="t" l="l"/>
            <a:pathLst>
              <a:path h="3633495" w="4845963">
                <a:moveTo>
                  <a:pt x="0" y="0"/>
                </a:moveTo>
                <a:lnTo>
                  <a:pt x="4845963" y="0"/>
                </a:lnTo>
                <a:lnTo>
                  <a:pt x="4845963" y="3633495"/>
                </a:lnTo>
                <a:lnTo>
                  <a:pt x="0" y="3633495"/>
                </a:lnTo>
                <a:lnTo>
                  <a:pt x="0" y="0"/>
                </a:lnTo>
                <a:close/>
              </a:path>
            </a:pathLst>
          </a:custGeom>
          <a:blipFill>
            <a:blip r:embed="rId28"/>
            <a:stretch>
              <a:fillRect l="0" t="0" r="0" b="0"/>
            </a:stretch>
          </a:blipFill>
        </p:spPr>
      </p:sp>
      <p:sp>
        <p:nvSpPr>
          <p:cNvPr name="TextBox 45" id="45"/>
          <p:cNvSpPr txBox="true"/>
          <p:nvPr/>
        </p:nvSpPr>
        <p:spPr>
          <a:xfrm rot="0">
            <a:off x="10076630" y="2526823"/>
            <a:ext cx="7816116" cy="1085215"/>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Bold"/>
                <a:ea typeface="Playfair Display Bold"/>
                <a:cs typeface="Playfair Display Bold"/>
                <a:sym typeface="Playfair Display Bold"/>
              </a:rPr>
              <a:t>Room Overview</a:t>
            </a:r>
          </a:p>
        </p:txBody>
      </p:sp>
      <p:sp>
        <p:nvSpPr>
          <p:cNvPr name="TextBox 46" id="46"/>
          <p:cNvSpPr txBox="true"/>
          <p:nvPr/>
        </p:nvSpPr>
        <p:spPr>
          <a:xfrm rot="0">
            <a:off x="10076630" y="3708558"/>
            <a:ext cx="5406926" cy="349250"/>
          </a:xfrm>
          <a:prstGeom prst="rect">
            <a:avLst/>
          </a:prstGeom>
        </p:spPr>
        <p:txBody>
          <a:bodyPr anchor="t" rtlCol="false" tIns="0" lIns="0" bIns="0" rIns="0">
            <a:spAutoFit/>
          </a:bodyPr>
          <a:lstStyle/>
          <a:p>
            <a:pPr algn="l">
              <a:lnSpc>
                <a:spcPts val="2800"/>
              </a:lnSpc>
            </a:pPr>
            <a:r>
              <a:rPr lang="en-US" sz="2000" spc="88">
                <a:solidFill>
                  <a:srgbClr val="000000"/>
                </a:solidFill>
                <a:latin typeface="Open Sans 1"/>
                <a:ea typeface="Open Sans 1"/>
                <a:cs typeface="Open Sans 1"/>
                <a:sym typeface="Open Sans 1"/>
              </a:rPr>
              <a:t>ALL ROOMS</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700375" y="-225860"/>
            <a:ext cx="2887250" cy="18288000"/>
            <a:chOff x="0" y="0"/>
            <a:chExt cx="760428" cy="4816593"/>
          </a:xfrm>
        </p:grpSpPr>
        <p:sp>
          <p:nvSpPr>
            <p:cNvPr name="Freeform 3" id="3"/>
            <p:cNvSpPr/>
            <p:nvPr/>
          </p:nvSpPr>
          <p:spPr>
            <a:xfrm flipH="false" flipV="false" rot="0">
              <a:off x="0" y="0"/>
              <a:ext cx="760428" cy="4816592"/>
            </a:xfrm>
            <a:custGeom>
              <a:avLst/>
              <a:gdLst/>
              <a:ahLst/>
              <a:cxnLst/>
              <a:rect r="r" b="b" t="t" l="l"/>
              <a:pathLst>
                <a:path h="4816592" w="760428">
                  <a:moveTo>
                    <a:pt x="0" y="0"/>
                  </a:moveTo>
                  <a:lnTo>
                    <a:pt x="760428" y="0"/>
                  </a:lnTo>
                  <a:lnTo>
                    <a:pt x="760428" y="4816592"/>
                  </a:lnTo>
                  <a:lnTo>
                    <a:pt x="0" y="4816592"/>
                  </a:lnTo>
                  <a:close/>
                </a:path>
              </a:pathLst>
            </a:custGeom>
            <a:solidFill>
              <a:srgbClr val="E6E6E6"/>
            </a:solidFill>
          </p:spPr>
        </p:sp>
        <p:sp>
          <p:nvSpPr>
            <p:cNvPr name="TextBox 4" id="4"/>
            <p:cNvSpPr txBox="true"/>
            <p:nvPr/>
          </p:nvSpPr>
          <p:spPr>
            <a:xfrm>
              <a:off x="0" y="-38100"/>
              <a:ext cx="760428" cy="485469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231553" y="2300074"/>
            <a:ext cx="7543766" cy="6618066"/>
          </a:xfrm>
          <a:custGeom>
            <a:avLst/>
            <a:gdLst/>
            <a:ahLst/>
            <a:cxnLst/>
            <a:rect r="r" b="b" t="t" l="l"/>
            <a:pathLst>
              <a:path h="6618066" w="7543766">
                <a:moveTo>
                  <a:pt x="0" y="0"/>
                </a:moveTo>
                <a:lnTo>
                  <a:pt x="7543765" y="0"/>
                </a:lnTo>
                <a:lnTo>
                  <a:pt x="7543765" y="6618066"/>
                </a:lnTo>
                <a:lnTo>
                  <a:pt x="0" y="6618066"/>
                </a:lnTo>
                <a:lnTo>
                  <a:pt x="0" y="0"/>
                </a:lnTo>
                <a:close/>
              </a:path>
            </a:pathLst>
          </a:custGeom>
          <a:blipFill>
            <a:blip r:embed="rId2"/>
            <a:stretch>
              <a:fillRect l="0" t="0" r="0" b="0"/>
            </a:stretch>
          </a:blipFill>
        </p:spPr>
      </p:sp>
      <p:sp>
        <p:nvSpPr>
          <p:cNvPr name="TextBox 6" id="6"/>
          <p:cNvSpPr txBox="true"/>
          <p:nvPr/>
        </p:nvSpPr>
        <p:spPr>
          <a:xfrm rot="0">
            <a:off x="7748738" y="2504071"/>
            <a:ext cx="3081019" cy="1085215"/>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Bold"/>
                <a:ea typeface="Playfair Display Bold"/>
                <a:cs typeface="Playfair Display Bold"/>
                <a:sym typeface="Playfair Display Bold"/>
              </a:rPr>
              <a:t>Thanks</a:t>
            </a:r>
          </a:p>
        </p:txBody>
      </p:sp>
      <p:sp>
        <p:nvSpPr>
          <p:cNvPr name="AutoShape 7" id="7"/>
          <p:cNvSpPr/>
          <p:nvPr/>
        </p:nvSpPr>
        <p:spPr>
          <a:xfrm>
            <a:off x="10740197" y="3236852"/>
            <a:ext cx="9154927" cy="0"/>
          </a:xfrm>
          <a:prstGeom prst="line">
            <a:avLst/>
          </a:prstGeom>
          <a:ln cap="flat" w="38100">
            <a:solidFill>
              <a:srgbClr val="5B5B5B"/>
            </a:solidFill>
            <a:prstDash val="solid"/>
            <a:headEnd type="none" len="sm" w="sm"/>
            <a:tailEnd type="none" len="sm" w="sm"/>
          </a:ln>
        </p:spPr>
      </p:sp>
      <p:sp>
        <p:nvSpPr>
          <p:cNvPr name="TextBox 8" id="8"/>
          <p:cNvSpPr txBox="true"/>
          <p:nvPr/>
        </p:nvSpPr>
        <p:spPr>
          <a:xfrm rot="0">
            <a:off x="7775318" y="3935435"/>
            <a:ext cx="8269376" cy="2754122"/>
          </a:xfrm>
          <a:prstGeom prst="rect">
            <a:avLst/>
          </a:prstGeom>
        </p:spPr>
        <p:txBody>
          <a:bodyPr anchor="t" rtlCol="false" tIns="0" lIns="0" bIns="0" rIns="0">
            <a:spAutoFit/>
          </a:bodyPr>
          <a:lstStyle/>
          <a:p>
            <a:pPr algn="just">
              <a:lnSpc>
                <a:spcPts val="3183"/>
              </a:lnSpc>
            </a:pPr>
            <a:r>
              <a:rPr lang="en-US" sz="1599" spc="14">
                <a:solidFill>
                  <a:srgbClr val="000000"/>
                </a:solidFill>
                <a:latin typeface="Open Sans 1"/>
                <a:ea typeface="Open Sans 1"/>
                <a:cs typeface="Open Sans 1"/>
                <a:sym typeface="Open Sans 1"/>
              </a:rPr>
              <a:t>We want to extend our heartfelt gratitude for your time and attention. This project was a collaborative effort filled with challenges and learning experiences that significantly enhanced our cybersecurity skills. We hope our walkthroughs and insights will be valuable to you in your own journey. Special thanks to TryHackMe for providing such an engaging and educational platform. We also appreciate the support from our peers. Thank you for being part of our journey, and we look forward to continuing to explore the fascinating world of cybersecurity together. </a:t>
            </a:r>
            <a:r>
              <a:rPr lang="en-US" sz="1599" strike="sngStrike" spc="14">
                <a:solidFill>
                  <a:srgbClr val="000000"/>
                </a:solidFill>
                <a:latin typeface="Open Sans 1"/>
                <a:ea typeface="Open Sans 1"/>
                <a:cs typeface="Open Sans 1"/>
                <a:sym typeface="Open Sans 1"/>
              </a:rPr>
              <a:t>(no)</a:t>
            </a:r>
          </a:p>
        </p:txBody>
      </p:sp>
      <p:grpSp>
        <p:nvGrpSpPr>
          <p:cNvPr name="Group 9" id="9"/>
          <p:cNvGrpSpPr/>
          <p:nvPr/>
        </p:nvGrpSpPr>
        <p:grpSpPr>
          <a:xfrm rot="0">
            <a:off x="8211508" y="7994329"/>
            <a:ext cx="5236499" cy="1058545"/>
            <a:chOff x="0" y="0"/>
            <a:chExt cx="6981998" cy="1411393"/>
          </a:xfrm>
        </p:grpSpPr>
        <p:sp>
          <p:nvSpPr>
            <p:cNvPr name="TextBox 10" id="10"/>
            <p:cNvSpPr txBox="true"/>
            <p:nvPr/>
          </p:nvSpPr>
          <p:spPr>
            <a:xfrm rot="0">
              <a:off x="0" y="620395"/>
              <a:ext cx="6981998" cy="790998"/>
            </a:xfrm>
            <a:prstGeom prst="rect">
              <a:avLst/>
            </a:prstGeom>
          </p:spPr>
          <p:txBody>
            <a:bodyPr anchor="t" rtlCol="false" tIns="0" lIns="0" bIns="0" rIns="0">
              <a:spAutoFit/>
            </a:bodyPr>
            <a:lstStyle/>
            <a:p>
              <a:pPr algn="l">
                <a:lnSpc>
                  <a:spcPts val="2479"/>
                </a:lnSpc>
              </a:pPr>
              <a:r>
                <a:rPr lang="en-US" sz="1599" spc="43">
                  <a:solidFill>
                    <a:srgbClr val="000000"/>
                  </a:solidFill>
                  <a:latin typeface="Open Sans 1"/>
                  <a:ea typeface="Open Sans 1"/>
                  <a:cs typeface="Open Sans 1"/>
                  <a:sym typeface="Open Sans 1"/>
                </a:rPr>
                <a:t>Feel free to explore each room and enhance your skills in cyber security. Happy hacking</a:t>
              </a:r>
            </a:p>
          </p:txBody>
        </p:sp>
        <p:sp>
          <p:nvSpPr>
            <p:cNvPr name="TextBox 11" id="11"/>
            <p:cNvSpPr txBox="true"/>
            <p:nvPr/>
          </p:nvSpPr>
          <p:spPr>
            <a:xfrm rot="0">
              <a:off x="0" y="-47625"/>
              <a:ext cx="6981998" cy="52514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Contact</a:t>
              </a:r>
            </a:p>
          </p:txBody>
        </p:sp>
      </p:grpSp>
      <p:sp>
        <p:nvSpPr>
          <p:cNvPr name="TextBox 12" id="12"/>
          <p:cNvSpPr txBox="true"/>
          <p:nvPr/>
        </p:nvSpPr>
        <p:spPr>
          <a:xfrm rot="0">
            <a:off x="14774250" y="8587804"/>
            <a:ext cx="2989539" cy="273724"/>
          </a:xfrm>
          <a:prstGeom prst="rect">
            <a:avLst/>
          </a:prstGeom>
        </p:spPr>
        <p:txBody>
          <a:bodyPr anchor="t" rtlCol="false" tIns="0" lIns="0" bIns="0" rIns="0">
            <a:spAutoFit/>
          </a:bodyPr>
          <a:lstStyle/>
          <a:p>
            <a:pPr algn="l">
              <a:lnSpc>
                <a:spcPts val="2237"/>
              </a:lnSpc>
            </a:pPr>
            <a:r>
              <a:rPr lang="en-US" sz="1598" u="sng">
                <a:solidFill>
                  <a:srgbClr val="191919"/>
                </a:solidFill>
                <a:latin typeface="Lato"/>
                <a:ea typeface="Lato"/>
                <a:cs typeface="Lato"/>
                <a:sym typeface="Lato"/>
                <a:hlinkClick r:id="rId3" tooltip="https://tryhackme.com/client/6169456d82ef35005208065c/path/join?code=2wlwg1omi8h"/>
              </a:rPr>
              <a:t>https://tryhackme.com</a:t>
            </a:r>
          </a:p>
        </p:txBody>
      </p:sp>
      <p:sp>
        <p:nvSpPr>
          <p:cNvPr name="Freeform 13" id="13"/>
          <p:cNvSpPr/>
          <p:nvPr/>
        </p:nvSpPr>
        <p:spPr>
          <a:xfrm flipH="false" flipV="false" rot="0">
            <a:off x="14136222" y="8567123"/>
            <a:ext cx="351017" cy="351017"/>
          </a:xfrm>
          <a:custGeom>
            <a:avLst/>
            <a:gdLst/>
            <a:ahLst/>
            <a:cxnLst/>
            <a:rect r="r" b="b" t="t" l="l"/>
            <a:pathLst>
              <a:path h="351017" w="351017">
                <a:moveTo>
                  <a:pt x="0" y="0"/>
                </a:moveTo>
                <a:lnTo>
                  <a:pt x="351016" y="0"/>
                </a:lnTo>
                <a:lnTo>
                  <a:pt x="351016" y="351017"/>
                </a:lnTo>
                <a:lnTo>
                  <a:pt x="0" y="35101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TextBox 14" id="14"/>
          <p:cNvSpPr txBox="true"/>
          <p:nvPr/>
        </p:nvSpPr>
        <p:spPr>
          <a:xfrm rot="0">
            <a:off x="14774250" y="8079649"/>
            <a:ext cx="2989539" cy="273724"/>
          </a:xfrm>
          <a:prstGeom prst="rect">
            <a:avLst/>
          </a:prstGeom>
        </p:spPr>
        <p:txBody>
          <a:bodyPr anchor="t" rtlCol="false" tIns="0" lIns="0" bIns="0" rIns="0">
            <a:spAutoFit/>
          </a:bodyPr>
          <a:lstStyle/>
          <a:p>
            <a:pPr algn="l">
              <a:lnSpc>
                <a:spcPts val="2237"/>
              </a:lnSpc>
            </a:pPr>
            <a:r>
              <a:rPr lang="en-US" sz="1598" u="sng">
                <a:solidFill>
                  <a:srgbClr val="191919"/>
                </a:solidFill>
                <a:latin typeface="Lato"/>
                <a:ea typeface="Lato"/>
                <a:cs typeface="Lato"/>
                <a:sym typeface="Lato"/>
                <a:hlinkClick r:id="rId6" tooltip="https://github.com/EpitechMscProPromo2026/T-SEC-600-STG_10"/>
              </a:rPr>
              <a:t>https://github.com</a:t>
            </a:r>
          </a:p>
        </p:txBody>
      </p:sp>
      <p:sp>
        <p:nvSpPr>
          <p:cNvPr name="Freeform 15" id="15"/>
          <p:cNvSpPr/>
          <p:nvPr/>
        </p:nvSpPr>
        <p:spPr>
          <a:xfrm flipH="false" flipV="false" rot="0">
            <a:off x="14136222" y="8058968"/>
            <a:ext cx="351017" cy="351017"/>
          </a:xfrm>
          <a:custGeom>
            <a:avLst/>
            <a:gdLst/>
            <a:ahLst/>
            <a:cxnLst/>
            <a:rect r="r" b="b" t="t" l="l"/>
            <a:pathLst>
              <a:path h="351017" w="351017">
                <a:moveTo>
                  <a:pt x="0" y="0"/>
                </a:moveTo>
                <a:lnTo>
                  <a:pt x="351016" y="0"/>
                </a:lnTo>
                <a:lnTo>
                  <a:pt x="351016" y="351017"/>
                </a:lnTo>
                <a:lnTo>
                  <a:pt x="0" y="351017"/>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8607" y="0"/>
            <a:ext cx="6438824" cy="10287000"/>
            <a:chOff x="0" y="0"/>
            <a:chExt cx="1695822" cy="2709333"/>
          </a:xfrm>
        </p:grpSpPr>
        <p:sp>
          <p:nvSpPr>
            <p:cNvPr name="Freeform 3" id="3"/>
            <p:cNvSpPr/>
            <p:nvPr/>
          </p:nvSpPr>
          <p:spPr>
            <a:xfrm flipH="false" flipV="false" rot="0">
              <a:off x="0" y="0"/>
              <a:ext cx="1695822" cy="2709333"/>
            </a:xfrm>
            <a:custGeom>
              <a:avLst/>
              <a:gdLst/>
              <a:ahLst/>
              <a:cxnLst/>
              <a:rect r="r" b="b" t="t" l="l"/>
              <a:pathLst>
                <a:path h="2709333" w="1695822">
                  <a:moveTo>
                    <a:pt x="0" y="0"/>
                  </a:moveTo>
                  <a:lnTo>
                    <a:pt x="1695822" y="0"/>
                  </a:lnTo>
                  <a:lnTo>
                    <a:pt x="1695822" y="2709333"/>
                  </a:lnTo>
                  <a:lnTo>
                    <a:pt x="0" y="2709333"/>
                  </a:lnTo>
                  <a:close/>
                </a:path>
              </a:pathLst>
            </a:custGeom>
            <a:solidFill>
              <a:srgbClr val="E6E6E6"/>
            </a:solidFill>
          </p:spPr>
        </p:sp>
        <p:sp>
          <p:nvSpPr>
            <p:cNvPr name="TextBox 4" id="4"/>
            <p:cNvSpPr txBox="true"/>
            <p:nvPr/>
          </p:nvSpPr>
          <p:spPr>
            <a:xfrm>
              <a:off x="0" y="-38100"/>
              <a:ext cx="1695822" cy="2747433"/>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8350749" y="2386437"/>
            <a:ext cx="8908551" cy="4714027"/>
            <a:chOff x="0" y="0"/>
            <a:chExt cx="11878069" cy="6285369"/>
          </a:xfrm>
        </p:grpSpPr>
        <p:sp>
          <p:nvSpPr>
            <p:cNvPr name="TextBox 6" id="6"/>
            <p:cNvSpPr txBox="true"/>
            <p:nvPr/>
          </p:nvSpPr>
          <p:spPr>
            <a:xfrm rot="0">
              <a:off x="0" y="-114300"/>
              <a:ext cx="8520931" cy="1408853"/>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Bold"/>
                  <a:ea typeface="Playfair Display Bold"/>
                  <a:cs typeface="Playfair Display Bold"/>
                  <a:sym typeface="Playfair Display Bold"/>
                </a:rPr>
                <a:t>Introduction</a:t>
              </a:r>
            </a:p>
          </p:txBody>
        </p:sp>
        <p:sp>
          <p:nvSpPr>
            <p:cNvPr name="TextBox 7" id="7"/>
            <p:cNvSpPr txBox="true"/>
            <p:nvPr/>
          </p:nvSpPr>
          <p:spPr>
            <a:xfrm rot="0">
              <a:off x="0" y="1554987"/>
              <a:ext cx="7209234" cy="449792"/>
            </a:xfrm>
            <a:prstGeom prst="rect">
              <a:avLst/>
            </a:prstGeom>
          </p:spPr>
          <p:txBody>
            <a:bodyPr anchor="t" rtlCol="false" tIns="0" lIns="0" bIns="0" rIns="0">
              <a:spAutoFit/>
            </a:bodyPr>
            <a:lstStyle/>
            <a:p>
              <a:pPr algn="l">
                <a:lnSpc>
                  <a:spcPts val="2800"/>
                </a:lnSpc>
              </a:pPr>
              <a:r>
                <a:rPr lang="en-US" sz="2000" spc="88">
                  <a:solidFill>
                    <a:srgbClr val="000000"/>
                  </a:solidFill>
                  <a:latin typeface="Open Sans 1"/>
                  <a:ea typeface="Open Sans 1"/>
                  <a:cs typeface="Open Sans 1"/>
                  <a:sym typeface="Open Sans 1"/>
                </a:rPr>
                <a:t>TRYHACKME WALKTHROUGH</a:t>
              </a:r>
            </a:p>
          </p:txBody>
        </p:sp>
        <p:sp>
          <p:nvSpPr>
            <p:cNvPr name="AutoShape 8" id="8"/>
            <p:cNvSpPr/>
            <p:nvPr/>
          </p:nvSpPr>
          <p:spPr>
            <a:xfrm>
              <a:off x="16916" y="2384606"/>
              <a:ext cx="2390922" cy="0"/>
            </a:xfrm>
            <a:prstGeom prst="line">
              <a:avLst/>
            </a:prstGeom>
            <a:ln cap="flat" w="50800">
              <a:solidFill>
                <a:srgbClr val="5B5B5B"/>
              </a:solidFill>
              <a:prstDash val="solid"/>
              <a:headEnd type="none" len="sm" w="sm"/>
              <a:tailEnd type="none" len="sm" w="sm"/>
            </a:ln>
          </p:spPr>
        </p:sp>
        <p:sp>
          <p:nvSpPr>
            <p:cNvPr name="TextBox 9" id="9"/>
            <p:cNvSpPr txBox="true"/>
            <p:nvPr/>
          </p:nvSpPr>
          <p:spPr>
            <a:xfrm rot="0">
              <a:off x="16916" y="2651306"/>
              <a:ext cx="11861153" cy="3634063"/>
            </a:xfrm>
            <a:prstGeom prst="rect">
              <a:avLst/>
            </a:prstGeom>
          </p:spPr>
          <p:txBody>
            <a:bodyPr anchor="t" rtlCol="false" tIns="0" lIns="0" bIns="0" rIns="0">
              <a:spAutoFit/>
            </a:bodyPr>
            <a:lstStyle/>
            <a:p>
              <a:pPr algn="just">
                <a:lnSpc>
                  <a:spcPts val="3183"/>
                </a:lnSpc>
              </a:pPr>
              <a:r>
                <a:rPr lang="en-US" sz="1599" spc="14">
                  <a:solidFill>
                    <a:srgbClr val="000000"/>
                  </a:solidFill>
                  <a:latin typeface="Open Sans 1"/>
                  <a:ea typeface="Open Sans 1"/>
                  <a:cs typeface="Open Sans 1"/>
                  <a:sym typeface="Open Sans 1"/>
                </a:rPr>
                <a:t>Welcome to this comprehensive TryHackMe walkthrough presentation. It showcases our journey through various boot2root challenges hosted on TryHackMe. Our focus is on privilege escalation, exploiting CVEs, discovering internal ports, and SSH tunneling. We aim to enhance our ethical hacking skills and cybersecurity knowledge through these exercises. Join us as we explore the technical depths of these challenges, discuss the tools and methodologies used, and share our experiences and insights. This walkthrough is a collaborative effort by our dedicated team of cybersecurity enthusiasts.</a:t>
              </a:r>
            </a:p>
          </p:txBody>
        </p:sp>
      </p:grpSp>
      <p:sp>
        <p:nvSpPr>
          <p:cNvPr name="Freeform 10" id="10"/>
          <p:cNvSpPr/>
          <p:nvPr/>
        </p:nvSpPr>
        <p:spPr>
          <a:xfrm flipH="false" flipV="false" rot="0">
            <a:off x="479307" y="447210"/>
            <a:ext cx="7657940" cy="7313763"/>
          </a:xfrm>
          <a:custGeom>
            <a:avLst/>
            <a:gdLst/>
            <a:ahLst/>
            <a:cxnLst/>
            <a:rect r="r" b="b" t="t" l="l"/>
            <a:pathLst>
              <a:path h="7313763" w="7657940">
                <a:moveTo>
                  <a:pt x="0" y="0"/>
                </a:moveTo>
                <a:lnTo>
                  <a:pt x="7657939" y="0"/>
                </a:lnTo>
                <a:lnTo>
                  <a:pt x="7657939" y="7313763"/>
                </a:lnTo>
                <a:lnTo>
                  <a:pt x="0" y="7313763"/>
                </a:lnTo>
                <a:lnTo>
                  <a:pt x="0" y="0"/>
                </a:lnTo>
                <a:close/>
              </a:path>
            </a:pathLst>
          </a:custGeom>
          <a:blipFill>
            <a:blip r:embed="rId2"/>
            <a:stretch>
              <a:fillRect l="0" t="0" r="0" b="0"/>
            </a:stretch>
          </a:blipFill>
        </p:spPr>
      </p:sp>
      <p:sp>
        <p:nvSpPr>
          <p:cNvPr name="Freeform 11" id="11"/>
          <p:cNvSpPr/>
          <p:nvPr/>
        </p:nvSpPr>
        <p:spPr>
          <a:xfrm flipH="false" flipV="false" rot="0">
            <a:off x="2300842" y="1811780"/>
            <a:ext cx="1095253" cy="612757"/>
          </a:xfrm>
          <a:custGeom>
            <a:avLst/>
            <a:gdLst/>
            <a:ahLst/>
            <a:cxnLst/>
            <a:rect r="r" b="b" t="t" l="l"/>
            <a:pathLst>
              <a:path h="612757" w="1095253">
                <a:moveTo>
                  <a:pt x="0" y="0"/>
                </a:moveTo>
                <a:lnTo>
                  <a:pt x="1095253" y="0"/>
                </a:lnTo>
                <a:lnTo>
                  <a:pt x="1095253" y="612757"/>
                </a:lnTo>
                <a:lnTo>
                  <a:pt x="0" y="612757"/>
                </a:lnTo>
                <a:lnTo>
                  <a:pt x="0" y="0"/>
                </a:lnTo>
                <a:close/>
              </a:path>
            </a:pathLst>
          </a:custGeom>
          <a:blipFill>
            <a:blip r:embed="rId3"/>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461695" y="277874"/>
            <a:ext cx="3444487" cy="5781894"/>
            <a:chOff x="0" y="0"/>
            <a:chExt cx="965430" cy="1620566"/>
          </a:xfrm>
        </p:grpSpPr>
        <p:sp>
          <p:nvSpPr>
            <p:cNvPr name="Freeform 3" id="3"/>
            <p:cNvSpPr/>
            <p:nvPr/>
          </p:nvSpPr>
          <p:spPr>
            <a:xfrm flipH="false" flipV="false" rot="0">
              <a:off x="0" y="0"/>
              <a:ext cx="965430" cy="1620566"/>
            </a:xfrm>
            <a:custGeom>
              <a:avLst/>
              <a:gdLst/>
              <a:ahLst/>
              <a:cxnLst/>
              <a:rect r="r" b="b" t="t" l="l"/>
              <a:pathLst>
                <a:path h="1620566" w="965430">
                  <a:moveTo>
                    <a:pt x="0" y="0"/>
                  </a:moveTo>
                  <a:lnTo>
                    <a:pt x="965430" y="0"/>
                  </a:lnTo>
                  <a:lnTo>
                    <a:pt x="965430" y="1620566"/>
                  </a:lnTo>
                  <a:lnTo>
                    <a:pt x="0" y="1620566"/>
                  </a:lnTo>
                  <a:close/>
                </a:path>
              </a:pathLst>
            </a:custGeom>
            <a:solidFill>
              <a:srgbClr val="DDDDDD"/>
            </a:solidFill>
          </p:spPr>
        </p:sp>
        <p:sp>
          <p:nvSpPr>
            <p:cNvPr name="TextBox 4" id="4"/>
            <p:cNvSpPr txBox="true"/>
            <p:nvPr/>
          </p:nvSpPr>
          <p:spPr>
            <a:xfrm>
              <a:off x="0" y="-38100"/>
              <a:ext cx="965430" cy="165866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4468195" y="3884440"/>
            <a:ext cx="3423554" cy="5746758"/>
            <a:chOff x="0" y="0"/>
            <a:chExt cx="965430" cy="1620566"/>
          </a:xfrm>
        </p:grpSpPr>
        <p:sp>
          <p:nvSpPr>
            <p:cNvPr name="Freeform 6" id="6"/>
            <p:cNvSpPr/>
            <p:nvPr/>
          </p:nvSpPr>
          <p:spPr>
            <a:xfrm flipH="false" flipV="false" rot="0">
              <a:off x="0" y="0"/>
              <a:ext cx="965430" cy="1620566"/>
            </a:xfrm>
            <a:custGeom>
              <a:avLst/>
              <a:gdLst/>
              <a:ahLst/>
              <a:cxnLst/>
              <a:rect r="r" b="b" t="t" l="l"/>
              <a:pathLst>
                <a:path h="1620566" w="965430">
                  <a:moveTo>
                    <a:pt x="0" y="0"/>
                  </a:moveTo>
                  <a:lnTo>
                    <a:pt x="965430" y="0"/>
                  </a:lnTo>
                  <a:lnTo>
                    <a:pt x="965430" y="1620566"/>
                  </a:lnTo>
                  <a:lnTo>
                    <a:pt x="0" y="1620566"/>
                  </a:lnTo>
                  <a:close/>
                </a:path>
              </a:pathLst>
            </a:custGeom>
            <a:solidFill>
              <a:srgbClr val="DDDDDD"/>
            </a:solidFill>
          </p:spPr>
        </p:sp>
        <p:sp>
          <p:nvSpPr>
            <p:cNvPr name="TextBox 7" id="7"/>
            <p:cNvSpPr txBox="true"/>
            <p:nvPr/>
          </p:nvSpPr>
          <p:spPr>
            <a:xfrm>
              <a:off x="0" y="-38100"/>
              <a:ext cx="965430" cy="165866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8689865" y="517040"/>
            <a:ext cx="3423554" cy="5746758"/>
            <a:chOff x="0" y="0"/>
            <a:chExt cx="965430" cy="1620566"/>
          </a:xfrm>
        </p:grpSpPr>
        <p:sp>
          <p:nvSpPr>
            <p:cNvPr name="Freeform 9" id="9"/>
            <p:cNvSpPr/>
            <p:nvPr/>
          </p:nvSpPr>
          <p:spPr>
            <a:xfrm flipH="false" flipV="false" rot="0">
              <a:off x="0" y="0"/>
              <a:ext cx="965430" cy="1620566"/>
            </a:xfrm>
            <a:custGeom>
              <a:avLst/>
              <a:gdLst/>
              <a:ahLst/>
              <a:cxnLst/>
              <a:rect r="r" b="b" t="t" l="l"/>
              <a:pathLst>
                <a:path h="1620566" w="965430">
                  <a:moveTo>
                    <a:pt x="0" y="0"/>
                  </a:moveTo>
                  <a:lnTo>
                    <a:pt x="965430" y="0"/>
                  </a:lnTo>
                  <a:lnTo>
                    <a:pt x="965430" y="1620566"/>
                  </a:lnTo>
                  <a:lnTo>
                    <a:pt x="0" y="1620566"/>
                  </a:lnTo>
                  <a:close/>
                </a:path>
              </a:pathLst>
            </a:custGeom>
            <a:solidFill>
              <a:srgbClr val="DDDDDD"/>
            </a:solidFill>
          </p:spPr>
        </p:sp>
        <p:sp>
          <p:nvSpPr>
            <p:cNvPr name="TextBox 10" id="10"/>
            <p:cNvSpPr txBox="true"/>
            <p:nvPr/>
          </p:nvSpPr>
          <p:spPr>
            <a:xfrm>
              <a:off x="0" y="-38100"/>
              <a:ext cx="965430" cy="165866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664086" y="517040"/>
            <a:ext cx="3447954" cy="5781894"/>
          </a:xfrm>
          <a:custGeom>
            <a:avLst/>
            <a:gdLst/>
            <a:ahLst/>
            <a:cxnLst/>
            <a:rect r="r" b="b" t="t" l="l"/>
            <a:pathLst>
              <a:path h="5781894" w="3447954">
                <a:moveTo>
                  <a:pt x="0" y="0"/>
                </a:moveTo>
                <a:lnTo>
                  <a:pt x="3447954" y="0"/>
                </a:lnTo>
                <a:lnTo>
                  <a:pt x="3447954" y="5781895"/>
                </a:lnTo>
                <a:lnTo>
                  <a:pt x="0" y="5781895"/>
                </a:lnTo>
                <a:lnTo>
                  <a:pt x="0" y="0"/>
                </a:lnTo>
                <a:close/>
              </a:path>
            </a:pathLst>
          </a:custGeom>
          <a:blipFill>
            <a:blip r:embed="rId2"/>
            <a:stretch>
              <a:fillRect l="-33845" t="0" r="-33845" b="0"/>
            </a:stretch>
          </a:blipFill>
        </p:spPr>
      </p:sp>
      <p:sp>
        <p:nvSpPr>
          <p:cNvPr name="Freeform 12" id="12"/>
          <p:cNvSpPr/>
          <p:nvPr/>
        </p:nvSpPr>
        <p:spPr>
          <a:xfrm flipH="false" flipV="false" rot="0">
            <a:off x="8452512" y="752979"/>
            <a:ext cx="3438798" cy="5766540"/>
          </a:xfrm>
          <a:custGeom>
            <a:avLst/>
            <a:gdLst/>
            <a:ahLst/>
            <a:cxnLst/>
            <a:rect r="r" b="b" t="t" l="l"/>
            <a:pathLst>
              <a:path h="5766540" w="3438798">
                <a:moveTo>
                  <a:pt x="0" y="0"/>
                </a:moveTo>
                <a:lnTo>
                  <a:pt x="3438798" y="0"/>
                </a:lnTo>
                <a:lnTo>
                  <a:pt x="3438798" y="5766540"/>
                </a:lnTo>
                <a:lnTo>
                  <a:pt x="0" y="5766540"/>
                </a:lnTo>
                <a:lnTo>
                  <a:pt x="0" y="0"/>
                </a:lnTo>
                <a:close/>
              </a:path>
            </a:pathLst>
          </a:custGeom>
          <a:blipFill>
            <a:blip r:embed="rId3"/>
            <a:stretch>
              <a:fillRect l="-69140" t="0" r="-69140" b="0"/>
            </a:stretch>
          </a:blipFill>
        </p:spPr>
      </p:sp>
      <p:sp>
        <p:nvSpPr>
          <p:cNvPr name="Freeform 13" id="13"/>
          <p:cNvSpPr/>
          <p:nvPr/>
        </p:nvSpPr>
        <p:spPr>
          <a:xfrm flipH="false" flipV="false" rot="0">
            <a:off x="4669357" y="3700464"/>
            <a:ext cx="3427001" cy="5746758"/>
          </a:xfrm>
          <a:custGeom>
            <a:avLst/>
            <a:gdLst/>
            <a:ahLst/>
            <a:cxnLst/>
            <a:rect r="r" b="b" t="t" l="l"/>
            <a:pathLst>
              <a:path h="5746758" w="3427001">
                <a:moveTo>
                  <a:pt x="0" y="0"/>
                </a:moveTo>
                <a:lnTo>
                  <a:pt x="3427001" y="0"/>
                </a:lnTo>
                <a:lnTo>
                  <a:pt x="3427001" y="5746758"/>
                </a:lnTo>
                <a:lnTo>
                  <a:pt x="0" y="5746758"/>
                </a:lnTo>
                <a:lnTo>
                  <a:pt x="0" y="0"/>
                </a:lnTo>
                <a:close/>
              </a:path>
            </a:pathLst>
          </a:custGeom>
          <a:blipFill>
            <a:blip r:embed="rId4"/>
            <a:stretch>
              <a:fillRect l="-28012" t="0" r="-28012" b="0"/>
            </a:stretch>
          </a:blipFill>
        </p:spPr>
      </p:sp>
      <p:sp>
        <p:nvSpPr>
          <p:cNvPr name="TextBox 14" id="14"/>
          <p:cNvSpPr txBox="true"/>
          <p:nvPr/>
        </p:nvSpPr>
        <p:spPr>
          <a:xfrm rot="-5400000">
            <a:off x="14836518" y="7037305"/>
            <a:ext cx="4102571" cy="1085215"/>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Bold"/>
                <a:ea typeface="Playfair Display Bold"/>
                <a:cs typeface="Playfair Display Bold"/>
                <a:sym typeface="Playfair Display Bold"/>
              </a:rPr>
              <a:t>Our Team</a:t>
            </a:r>
          </a:p>
        </p:txBody>
      </p:sp>
      <p:sp>
        <p:nvSpPr>
          <p:cNvPr name="AutoShape 15" id="15"/>
          <p:cNvSpPr/>
          <p:nvPr/>
        </p:nvSpPr>
        <p:spPr>
          <a:xfrm>
            <a:off x="17071358" y="-467758"/>
            <a:ext cx="19050" cy="6105448"/>
          </a:xfrm>
          <a:prstGeom prst="line">
            <a:avLst/>
          </a:prstGeom>
          <a:ln cap="flat" w="38100">
            <a:solidFill>
              <a:srgbClr val="5B5B5B"/>
            </a:solidFill>
            <a:prstDash val="solid"/>
            <a:headEnd type="none" len="sm" w="sm"/>
            <a:tailEnd type="none" len="sm" w="sm"/>
          </a:ln>
        </p:spPr>
      </p:sp>
      <p:grpSp>
        <p:nvGrpSpPr>
          <p:cNvPr name="Group 16" id="16"/>
          <p:cNvGrpSpPr/>
          <p:nvPr/>
        </p:nvGrpSpPr>
        <p:grpSpPr>
          <a:xfrm rot="0">
            <a:off x="12751594" y="3889487"/>
            <a:ext cx="3423554" cy="5746758"/>
            <a:chOff x="0" y="0"/>
            <a:chExt cx="965430" cy="1620566"/>
          </a:xfrm>
        </p:grpSpPr>
        <p:sp>
          <p:nvSpPr>
            <p:cNvPr name="Freeform 17" id="17"/>
            <p:cNvSpPr/>
            <p:nvPr/>
          </p:nvSpPr>
          <p:spPr>
            <a:xfrm flipH="false" flipV="false" rot="0">
              <a:off x="0" y="0"/>
              <a:ext cx="965430" cy="1620566"/>
            </a:xfrm>
            <a:custGeom>
              <a:avLst/>
              <a:gdLst/>
              <a:ahLst/>
              <a:cxnLst/>
              <a:rect r="r" b="b" t="t" l="l"/>
              <a:pathLst>
                <a:path h="1620566" w="965430">
                  <a:moveTo>
                    <a:pt x="0" y="0"/>
                  </a:moveTo>
                  <a:lnTo>
                    <a:pt x="965430" y="0"/>
                  </a:lnTo>
                  <a:lnTo>
                    <a:pt x="965430" y="1620566"/>
                  </a:lnTo>
                  <a:lnTo>
                    <a:pt x="0" y="1620566"/>
                  </a:lnTo>
                  <a:close/>
                </a:path>
              </a:pathLst>
            </a:custGeom>
            <a:solidFill>
              <a:srgbClr val="DDDDDD"/>
            </a:solidFill>
          </p:spPr>
        </p:sp>
        <p:sp>
          <p:nvSpPr>
            <p:cNvPr name="TextBox 18" id="18"/>
            <p:cNvSpPr txBox="true"/>
            <p:nvPr/>
          </p:nvSpPr>
          <p:spPr>
            <a:xfrm>
              <a:off x="0" y="-38100"/>
              <a:ext cx="965430" cy="1658666"/>
            </a:xfrm>
            <a:prstGeom prst="rect">
              <a:avLst/>
            </a:prstGeom>
          </p:spPr>
          <p:txBody>
            <a:bodyPr anchor="ctr" rtlCol="false" tIns="50800" lIns="50800" bIns="50800" rIns="50800"/>
            <a:lstStyle/>
            <a:p>
              <a:pPr algn="ctr">
                <a:lnSpc>
                  <a:spcPts val="2659"/>
                </a:lnSpc>
                <a:spcBef>
                  <a:spcPct val="0"/>
                </a:spcBef>
              </a:pPr>
            </a:p>
          </p:txBody>
        </p:sp>
      </p:grpSp>
      <p:grpSp>
        <p:nvGrpSpPr>
          <p:cNvPr name="Group 19" id="19"/>
          <p:cNvGrpSpPr/>
          <p:nvPr/>
        </p:nvGrpSpPr>
        <p:grpSpPr>
          <a:xfrm rot="0">
            <a:off x="12465844" y="3700464"/>
            <a:ext cx="3430657" cy="5741710"/>
            <a:chOff x="0" y="0"/>
            <a:chExt cx="531499" cy="889541"/>
          </a:xfrm>
        </p:grpSpPr>
        <p:sp>
          <p:nvSpPr>
            <p:cNvPr name="Freeform 20" id="20"/>
            <p:cNvSpPr/>
            <p:nvPr/>
          </p:nvSpPr>
          <p:spPr>
            <a:xfrm flipH="false" flipV="false" rot="0">
              <a:off x="0" y="0"/>
              <a:ext cx="531499" cy="889541"/>
            </a:xfrm>
            <a:custGeom>
              <a:avLst/>
              <a:gdLst/>
              <a:ahLst/>
              <a:cxnLst/>
              <a:rect r="r" b="b" t="t" l="l"/>
              <a:pathLst>
                <a:path h="889541" w="531499">
                  <a:moveTo>
                    <a:pt x="0" y="0"/>
                  </a:moveTo>
                  <a:lnTo>
                    <a:pt x="531499" y="0"/>
                  </a:lnTo>
                  <a:lnTo>
                    <a:pt x="531499" y="889541"/>
                  </a:lnTo>
                  <a:lnTo>
                    <a:pt x="0" y="889541"/>
                  </a:lnTo>
                  <a:close/>
                </a:path>
              </a:pathLst>
            </a:custGeom>
            <a:blipFill>
              <a:blip r:embed="rId5"/>
              <a:stretch>
                <a:fillRect l="-61576" t="0" r="-61576" b="0"/>
              </a:stretch>
            </a:blipFill>
          </p:spPr>
        </p:sp>
      </p:grpSp>
      <p:sp>
        <p:nvSpPr>
          <p:cNvPr name="Freeform 21" id="21"/>
          <p:cNvSpPr/>
          <p:nvPr/>
        </p:nvSpPr>
        <p:spPr>
          <a:xfrm flipH="false" flipV="false" rot="0">
            <a:off x="12399169" y="277874"/>
            <a:ext cx="5694644" cy="4975383"/>
          </a:xfrm>
          <a:custGeom>
            <a:avLst/>
            <a:gdLst/>
            <a:ahLst/>
            <a:cxnLst/>
            <a:rect r="r" b="b" t="t" l="l"/>
            <a:pathLst>
              <a:path h="4975383" w="5694644">
                <a:moveTo>
                  <a:pt x="0" y="0"/>
                </a:moveTo>
                <a:lnTo>
                  <a:pt x="5694644" y="0"/>
                </a:lnTo>
                <a:lnTo>
                  <a:pt x="5694644" y="4975383"/>
                </a:lnTo>
                <a:lnTo>
                  <a:pt x="0" y="4975383"/>
                </a:lnTo>
                <a:lnTo>
                  <a:pt x="0" y="0"/>
                </a:lnTo>
                <a:close/>
              </a:path>
            </a:pathLst>
          </a:custGeom>
          <a:blipFill>
            <a:blip r:embed="rId6"/>
            <a:stretch>
              <a:fillRect l="0" t="0" r="0" b="0"/>
            </a:stretch>
          </a:blipFill>
        </p:spPr>
      </p:sp>
      <p:grpSp>
        <p:nvGrpSpPr>
          <p:cNvPr name="Group 22" id="22"/>
          <p:cNvGrpSpPr/>
          <p:nvPr/>
        </p:nvGrpSpPr>
        <p:grpSpPr>
          <a:xfrm rot="0">
            <a:off x="881368" y="4975383"/>
            <a:ext cx="3013390" cy="1106487"/>
            <a:chOff x="0" y="0"/>
            <a:chExt cx="4017853" cy="1475316"/>
          </a:xfrm>
        </p:grpSpPr>
        <p:sp>
          <p:nvSpPr>
            <p:cNvPr name="TextBox 23" id="23"/>
            <p:cNvSpPr txBox="true"/>
            <p:nvPr/>
          </p:nvSpPr>
          <p:spPr>
            <a:xfrm rot="0">
              <a:off x="0" y="-38100"/>
              <a:ext cx="4017853" cy="515620"/>
            </a:xfrm>
            <a:prstGeom prst="rect">
              <a:avLst/>
            </a:prstGeom>
          </p:spPr>
          <p:txBody>
            <a:bodyPr anchor="t" rtlCol="false" tIns="0" lIns="0" bIns="0" rIns="0">
              <a:spAutoFit/>
            </a:bodyPr>
            <a:lstStyle/>
            <a:p>
              <a:pPr algn="ctr">
                <a:lnSpc>
                  <a:spcPts val="3359"/>
                </a:lnSpc>
              </a:pPr>
              <a:r>
                <a:rPr lang="en-US" b="true" sz="2400" spc="105">
                  <a:solidFill>
                    <a:srgbClr val="FFFFFF"/>
                  </a:solidFill>
                  <a:latin typeface="Open Sans 1 Bold"/>
                  <a:ea typeface="Open Sans 1 Bold"/>
                  <a:cs typeface="Open Sans 1 Bold"/>
                  <a:sym typeface="Open Sans 1 Bold"/>
                </a:rPr>
                <a:t>LUCAS FIXARI</a:t>
              </a:r>
            </a:p>
          </p:txBody>
        </p:sp>
        <p:sp>
          <p:nvSpPr>
            <p:cNvPr name="TextBox 24" id="24"/>
            <p:cNvSpPr txBox="true"/>
            <p:nvPr/>
          </p:nvSpPr>
          <p:spPr>
            <a:xfrm rot="0">
              <a:off x="0" y="555625"/>
              <a:ext cx="4017853" cy="919692"/>
            </a:xfrm>
            <a:prstGeom prst="rect">
              <a:avLst/>
            </a:prstGeom>
          </p:spPr>
          <p:txBody>
            <a:bodyPr anchor="t" rtlCol="false" tIns="0" lIns="0" bIns="0" rIns="0">
              <a:spAutoFit/>
            </a:bodyPr>
            <a:lstStyle/>
            <a:p>
              <a:pPr algn="ctr">
                <a:lnSpc>
                  <a:spcPts val="2800"/>
                </a:lnSpc>
              </a:pPr>
              <a:r>
                <a:rPr lang="en-US" sz="2000" i="true" spc="40">
                  <a:solidFill>
                    <a:srgbClr val="FFFFFF"/>
                  </a:solidFill>
                  <a:latin typeface="Open Sans 1 Italics"/>
                  <a:ea typeface="Open Sans 1 Italics"/>
                  <a:cs typeface="Open Sans 1 Italics"/>
                  <a:sym typeface="Open Sans 1 Italics"/>
                </a:rPr>
                <a:t>Lead Researcher and Exploitation Expert</a:t>
              </a:r>
            </a:p>
          </p:txBody>
        </p:sp>
      </p:grpSp>
      <p:grpSp>
        <p:nvGrpSpPr>
          <p:cNvPr name="Group 25" id="25"/>
          <p:cNvGrpSpPr/>
          <p:nvPr/>
        </p:nvGrpSpPr>
        <p:grpSpPr>
          <a:xfrm rot="0">
            <a:off x="4599025" y="8354578"/>
            <a:ext cx="3567663" cy="1087596"/>
            <a:chOff x="0" y="0"/>
            <a:chExt cx="4756885" cy="1450128"/>
          </a:xfrm>
        </p:grpSpPr>
        <p:sp>
          <p:nvSpPr>
            <p:cNvPr name="TextBox 26" id="26"/>
            <p:cNvSpPr txBox="true"/>
            <p:nvPr/>
          </p:nvSpPr>
          <p:spPr>
            <a:xfrm rot="0">
              <a:off x="0" y="-38100"/>
              <a:ext cx="4756885" cy="515620"/>
            </a:xfrm>
            <a:prstGeom prst="rect">
              <a:avLst/>
            </a:prstGeom>
          </p:spPr>
          <p:txBody>
            <a:bodyPr anchor="t" rtlCol="false" tIns="0" lIns="0" bIns="0" rIns="0">
              <a:spAutoFit/>
            </a:bodyPr>
            <a:lstStyle/>
            <a:p>
              <a:pPr algn="ctr">
                <a:lnSpc>
                  <a:spcPts val="3359"/>
                </a:lnSpc>
              </a:pPr>
              <a:r>
                <a:rPr lang="en-US" b="true" sz="2400" spc="105">
                  <a:solidFill>
                    <a:srgbClr val="FFFFFF"/>
                  </a:solidFill>
                  <a:latin typeface="Open Sans 1 Bold"/>
                  <a:ea typeface="Open Sans 1 Bold"/>
                  <a:cs typeface="Open Sans 1 Bold"/>
                  <a:sym typeface="Open Sans 1 Bold"/>
                </a:rPr>
                <a:t>WILLIAM WOZIWODA</a:t>
              </a:r>
            </a:p>
          </p:txBody>
        </p:sp>
        <p:sp>
          <p:nvSpPr>
            <p:cNvPr name="TextBox 27" id="27"/>
            <p:cNvSpPr txBox="true"/>
            <p:nvPr/>
          </p:nvSpPr>
          <p:spPr>
            <a:xfrm rot="0">
              <a:off x="0" y="530437"/>
              <a:ext cx="4668943" cy="919692"/>
            </a:xfrm>
            <a:prstGeom prst="rect">
              <a:avLst/>
            </a:prstGeom>
          </p:spPr>
          <p:txBody>
            <a:bodyPr anchor="t" rtlCol="false" tIns="0" lIns="0" bIns="0" rIns="0">
              <a:spAutoFit/>
            </a:bodyPr>
            <a:lstStyle/>
            <a:p>
              <a:pPr algn="ctr">
                <a:lnSpc>
                  <a:spcPts val="2800"/>
                </a:lnSpc>
              </a:pPr>
              <a:r>
                <a:rPr lang="en-US" sz="2000" i="true" spc="40">
                  <a:solidFill>
                    <a:srgbClr val="FFFFFF"/>
                  </a:solidFill>
                  <a:latin typeface="Open Sans 1 Italics"/>
                  <a:ea typeface="Open Sans 1 Italics"/>
                  <a:cs typeface="Open Sans 1 Italics"/>
                  <a:sym typeface="Open Sans 1 Italics"/>
                </a:rPr>
                <a:t>Burp Query Decomposer Specialist</a:t>
              </a:r>
            </a:p>
          </p:txBody>
        </p:sp>
      </p:grpSp>
      <p:grpSp>
        <p:nvGrpSpPr>
          <p:cNvPr name="Group 28" id="28"/>
          <p:cNvGrpSpPr/>
          <p:nvPr/>
        </p:nvGrpSpPr>
        <p:grpSpPr>
          <a:xfrm rot="0">
            <a:off x="8658333" y="5431922"/>
            <a:ext cx="3025513" cy="1087596"/>
            <a:chOff x="0" y="0"/>
            <a:chExt cx="4034017" cy="1450128"/>
          </a:xfrm>
        </p:grpSpPr>
        <p:sp>
          <p:nvSpPr>
            <p:cNvPr name="TextBox 29" id="29"/>
            <p:cNvSpPr txBox="true"/>
            <p:nvPr/>
          </p:nvSpPr>
          <p:spPr>
            <a:xfrm rot="0">
              <a:off x="0" y="-38100"/>
              <a:ext cx="4034017" cy="515620"/>
            </a:xfrm>
            <a:prstGeom prst="rect">
              <a:avLst/>
            </a:prstGeom>
          </p:spPr>
          <p:txBody>
            <a:bodyPr anchor="t" rtlCol="false" tIns="0" lIns="0" bIns="0" rIns="0">
              <a:spAutoFit/>
            </a:bodyPr>
            <a:lstStyle/>
            <a:p>
              <a:pPr algn="ctr">
                <a:lnSpc>
                  <a:spcPts val="3359"/>
                </a:lnSpc>
              </a:pPr>
              <a:r>
                <a:rPr lang="en-US" b="true" sz="2400" spc="105">
                  <a:solidFill>
                    <a:srgbClr val="FFFFFF"/>
                  </a:solidFill>
                  <a:latin typeface="Open Sans 1 Bold"/>
                  <a:ea typeface="Open Sans 1 Bold"/>
                  <a:cs typeface="Open Sans 1 Bold"/>
                  <a:sym typeface="Open Sans 1 Bold"/>
                </a:rPr>
                <a:t>PIERRE ROCHETTE</a:t>
              </a:r>
            </a:p>
          </p:txBody>
        </p:sp>
        <p:sp>
          <p:nvSpPr>
            <p:cNvPr name="TextBox 30" id="30"/>
            <p:cNvSpPr txBox="true"/>
            <p:nvPr/>
          </p:nvSpPr>
          <p:spPr>
            <a:xfrm rot="0">
              <a:off x="0" y="530437"/>
              <a:ext cx="3959439" cy="919692"/>
            </a:xfrm>
            <a:prstGeom prst="rect">
              <a:avLst/>
            </a:prstGeom>
          </p:spPr>
          <p:txBody>
            <a:bodyPr anchor="t" rtlCol="false" tIns="0" lIns="0" bIns="0" rIns="0">
              <a:spAutoFit/>
            </a:bodyPr>
            <a:lstStyle/>
            <a:p>
              <a:pPr algn="ctr">
                <a:lnSpc>
                  <a:spcPts val="2800"/>
                </a:lnSpc>
              </a:pPr>
              <a:r>
                <a:rPr lang="en-US" sz="2000" i="true" spc="40">
                  <a:solidFill>
                    <a:srgbClr val="FFFFFF"/>
                  </a:solidFill>
                  <a:latin typeface="Open Sans 1 Italics"/>
                  <a:ea typeface="Open Sans 1 Italics"/>
                  <a:cs typeface="Open Sans 1 Italics"/>
                  <a:sym typeface="Open Sans 1 Italics"/>
                </a:rPr>
                <a:t>Happiness Manager &amp; Theory Expert Student</a:t>
              </a:r>
            </a:p>
          </p:txBody>
        </p:sp>
      </p:grpSp>
      <p:grpSp>
        <p:nvGrpSpPr>
          <p:cNvPr name="Group 31" id="31"/>
          <p:cNvGrpSpPr/>
          <p:nvPr/>
        </p:nvGrpSpPr>
        <p:grpSpPr>
          <a:xfrm rot="0">
            <a:off x="12399169" y="8354578"/>
            <a:ext cx="3567663" cy="1087596"/>
            <a:chOff x="0" y="0"/>
            <a:chExt cx="4756885" cy="1450128"/>
          </a:xfrm>
        </p:grpSpPr>
        <p:sp>
          <p:nvSpPr>
            <p:cNvPr name="TextBox 32" id="32"/>
            <p:cNvSpPr txBox="true"/>
            <p:nvPr/>
          </p:nvSpPr>
          <p:spPr>
            <a:xfrm rot="0">
              <a:off x="0" y="-38100"/>
              <a:ext cx="4756885" cy="515620"/>
            </a:xfrm>
            <a:prstGeom prst="rect">
              <a:avLst/>
            </a:prstGeom>
          </p:spPr>
          <p:txBody>
            <a:bodyPr anchor="t" rtlCol="false" tIns="0" lIns="0" bIns="0" rIns="0">
              <a:spAutoFit/>
            </a:bodyPr>
            <a:lstStyle/>
            <a:p>
              <a:pPr algn="ctr">
                <a:lnSpc>
                  <a:spcPts val="3359"/>
                </a:lnSpc>
              </a:pPr>
              <a:r>
                <a:rPr lang="en-US" b="true" sz="2400" spc="105">
                  <a:solidFill>
                    <a:srgbClr val="FFFFFF"/>
                  </a:solidFill>
                  <a:latin typeface="Open Sans 1 Bold"/>
                  <a:ea typeface="Open Sans 1 Bold"/>
                  <a:cs typeface="Open Sans 1 Bold"/>
                  <a:sym typeface="Open Sans 1 Bold"/>
                </a:rPr>
                <a:t>THE CROWD</a:t>
              </a:r>
            </a:p>
          </p:txBody>
        </p:sp>
        <p:sp>
          <p:nvSpPr>
            <p:cNvPr name="TextBox 33" id="33"/>
            <p:cNvSpPr txBox="true"/>
            <p:nvPr/>
          </p:nvSpPr>
          <p:spPr>
            <a:xfrm rot="0">
              <a:off x="0" y="530437"/>
              <a:ext cx="4668943" cy="919692"/>
            </a:xfrm>
            <a:prstGeom prst="rect">
              <a:avLst/>
            </a:prstGeom>
          </p:spPr>
          <p:txBody>
            <a:bodyPr anchor="t" rtlCol="false" tIns="0" lIns="0" bIns="0" rIns="0">
              <a:spAutoFit/>
            </a:bodyPr>
            <a:lstStyle/>
            <a:p>
              <a:pPr algn="ctr">
                <a:lnSpc>
                  <a:spcPts val="2800"/>
                </a:lnSpc>
              </a:pPr>
              <a:r>
                <a:rPr lang="en-US" sz="2000" i="true" spc="40">
                  <a:solidFill>
                    <a:srgbClr val="FFFFFF"/>
                  </a:solidFill>
                  <a:latin typeface="Open Sans 1 Italics"/>
                  <a:ea typeface="Open Sans 1 Italics"/>
                  <a:cs typeface="Open Sans 1 Italics"/>
                  <a:sym typeface="Open Sans 1 Italics"/>
                </a:rPr>
                <a:t>Helping knowledge and </a:t>
              </a:r>
            </a:p>
            <a:p>
              <a:pPr algn="ctr">
                <a:lnSpc>
                  <a:spcPts val="2800"/>
                </a:lnSpc>
              </a:pPr>
              <a:r>
                <a:rPr lang="en-US" sz="2000" i="true" spc="40">
                  <a:solidFill>
                    <a:srgbClr val="FFFFFF"/>
                  </a:solidFill>
                  <a:latin typeface="Open Sans 1 Italics"/>
                  <a:ea typeface="Open Sans 1 Italics"/>
                  <a:cs typeface="Open Sans 1 Italics"/>
                  <a:sym typeface="Open Sans 1 Italics"/>
                </a:rPr>
                <a:t>useful sounds</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427764" y="1431924"/>
            <a:ext cx="9317548" cy="7423153"/>
            <a:chOff x="0" y="0"/>
            <a:chExt cx="2454004" cy="1955069"/>
          </a:xfrm>
        </p:grpSpPr>
        <p:sp>
          <p:nvSpPr>
            <p:cNvPr name="Freeform 3" id="3"/>
            <p:cNvSpPr/>
            <p:nvPr/>
          </p:nvSpPr>
          <p:spPr>
            <a:xfrm flipH="false" flipV="false" rot="0">
              <a:off x="0" y="0"/>
              <a:ext cx="2454004" cy="1955069"/>
            </a:xfrm>
            <a:custGeom>
              <a:avLst/>
              <a:gdLst/>
              <a:ahLst/>
              <a:cxnLst/>
              <a:rect r="r" b="b" t="t" l="l"/>
              <a:pathLst>
                <a:path h="1955069" w="2454004">
                  <a:moveTo>
                    <a:pt x="0" y="0"/>
                  </a:moveTo>
                  <a:lnTo>
                    <a:pt x="2454004" y="0"/>
                  </a:lnTo>
                  <a:lnTo>
                    <a:pt x="2454004" y="1955069"/>
                  </a:lnTo>
                  <a:lnTo>
                    <a:pt x="0" y="1955069"/>
                  </a:lnTo>
                  <a:close/>
                </a:path>
              </a:pathLst>
            </a:custGeom>
            <a:solidFill>
              <a:srgbClr val="E6E6E6"/>
            </a:solidFill>
          </p:spPr>
        </p:sp>
        <p:sp>
          <p:nvSpPr>
            <p:cNvPr name="TextBox 4" id="4"/>
            <p:cNvSpPr txBox="true"/>
            <p:nvPr/>
          </p:nvSpPr>
          <p:spPr>
            <a:xfrm>
              <a:off x="0" y="-38100"/>
              <a:ext cx="2454004" cy="19931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374194" y="-644973"/>
            <a:ext cx="2701005" cy="5449393"/>
            <a:chOff x="0" y="0"/>
            <a:chExt cx="711376" cy="1435231"/>
          </a:xfrm>
        </p:grpSpPr>
        <p:sp>
          <p:nvSpPr>
            <p:cNvPr name="Freeform 6" id="6"/>
            <p:cNvSpPr/>
            <p:nvPr/>
          </p:nvSpPr>
          <p:spPr>
            <a:xfrm flipH="false" flipV="false" rot="0">
              <a:off x="0" y="0"/>
              <a:ext cx="711376" cy="1435231"/>
            </a:xfrm>
            <a:custGeom>
              <a:avLst/>
              <a:gdLst/>
              <a:ahLst/>
              <a:cxnLst/>
              <a:rect r="r" b="b" t="t" l="l"/>
              <a:pathLst>
                <a:path h="1435231" w="711376">
                  <a:moveTo>
                    <a:pt x="0" y="0"/>
                  </a:moveTo>
                  <a:lnTo>
                    <a:pt x="711376" y="0"/>
                  </a:lnTo>
                  <a:lnTo>
                    <a:pt x="711376" y="1435231"/>
                  </a:lnTo>
                  <a:lnTo>
                    <a:pt x="0" y="1435231"/>
                  </a:lnTo>
                  <a:close/>
                </a:path>
              </a:pathLst>
            </a:custGeom>
            <a:solidFill>
              <a:srgbClr val="E6E6E6"/>
            </a:solidFill>
          </p:spPr>
        </p:sp>
        <p:sp>
          <p:nvSpPr>
            <p:cNvPr name="TextBox 7" id="7"/>
            <p:cNvSpPr txBox="true"/>
            <p:nvPr/>
          </p:nvSpPr>
          <p:spPr>
            <a:xfrm>
              <a:off x="0" y="-38100"/>
              <a:ext cx="711376" cy="147333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1338823"/>
            <a:ext cx="7204748" cy="2616520"/>
            <a:chOff x="0" y="0"/>
            <a:chExt cx="9606330" cy="3488693"/>
          </a:xfrm>
        </p:grpSpPr>
        <p:sp>
          <p:nvSpPr>
            <p:cNvPr name="TextBox 9" id="9"/>
            <p:cNvSpPr txBox="true"/>
            <p:nvPr/>
          </p:nvSpPr>
          <p:spPr>
            <a:xfrm rot="0">
              <a:off x="0" y="287867"/>
              <a:ext cx="8998880" cy="2920153"/>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Bold"/>
                  <a:ea typeface="Playfair Display Bold"/>
                  <a:cs typeface="Playfair Display Bold"/>
                  <a:sym typeface="Playfair Display Bold"/>
                </a:rPr>
                <a:t>Technologies Used</a:t>
              </a:r>
            </a:p>
          </p:txBody>
        </p:sp>
        <p:sp>
          <p:nvSpPr>
            <p:cNvPr name="TextBox 10" id="10"/>
            <p:cNvSpPr txBox="true"/>
            <p:nvPr/>
          </p:nvSpPr>
          <p:spPr>
            <a:xfrm rot="0">
              <a:off x="0" y="-47625"/>
              <a:ext cx="9606330" cy="449792"/>
            </a:xfrm>
            <a:prstGeom prst="rect">
              <a:avLst/>
            </a:prstGeom>
          </p:spPr>
          <p:txBody>
            <a:bodyPr anchor="t" rtlCol="false" tIns="0" lIns="0" bIns="0" rIns="0">
              <a:spAutoFit/>
            </a:bodyPr>
            <a:lstStyle/>
            <a:p>
              <a:pPr algn="l">
                <a:lnSpc>
                  <a:spcPts val="2800"/>
                </a:lnSpc>
              </a:pPr>
              <a:r>
                <a:rPr lang="en-US" sz="2000" spc="88">
                  <a:solidFill>
                    <a:srgbClr val="000000"/>
                  </a:solidFill>
                  <a:latin typeface="Open Sans 1"/>
                  <a:ea typeface="Open Sans 1"/>
                  <a:cs typeface="Open Sans 1"/>
                  <a:sym typeface="Open Sans 1"/>
                </a:rPr>
                <a:t>WEB ENUMERATION</a:t>
              </a:r>
            </a:p>
          </p:txBody>
        </p:sp>
        <p:sp>
          <p:nvSpPr>
            <p:cNvPr name="AutoShape 11" id="11"/>
            <p:cNvSpPr/>
            <p:nvPr/>
          </p:nvSpPr>
          <p:spPr>
            <a:xfrm>
              <a:off x="0" y="3463293"/>
              <a:ext cx="3304424" cy="0"/>
            </a:xfrm>
            <a:prstGeom prst="line">
              <a:avLst/>
            </a:prstGeom>
            <a:ln cap="flat" w="50800">
              <a:solidFill>
                <a:srgbClr val="5B5B5B"/>
              </a:solidFill>
              <a:prstDash val="solid"/>
              <a:headEnd type="none" len="sm" w="sm"/>
              <a:tailEnd type="none" len="sm" w="sm"/>
            </a:ln>
          </p:spPr>
        </p:sp>
      </p:grpSp>
      <p:grpSp>
        <p:nvGrpSpPr>
          <p:cNvPr name="Group 12" id="12"/>
          <p:cNvGrpSpPr/>
          <p:nvPr/>
        </p:nvGrpSpPr>
        <p:grpSpPr>
          <a:xfrm rot="5400000">
            <a:off x="13702381" y="254773"/>
            <a:ext cx="1751994" cy="5361844"/>
            <a:chOff x="0" y="0"/>
            <a:chExt cx="461431" cy="1412173"/>
          </a:xfrm>
        </p:grpSpPr>
        <p:sp>
          <p:nvSpPr>
            <p:cNvPr name="Freeform 13" id="13"/>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14" id="14"/>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0">
            <a:off x="7707455" y="1932280"/>
            <a:ext cx="5005951" cy="2006832"/>
            <a:chOff x="0" y="0"/>
            <a:chExt cx="1951481" cy="782327"/>
          </a:xfrm>
        </p:grpSpPr>
        <p:sp>
          <p:nvSpPr>
            <p:cNvPr name="Freeform 16" id="16"/>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17" id="17"/>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5400000">
            <a:off x="13702381" y="2462578"/>
            <a:ext cx="1751994" cy="5361844"/>
            <a:chOff x="0" y="0"/>
            <a:chExt cx="461431" cy="1412173"/>
          </a:xfrm>
        </p:grpSpPr>
        <p:sp>
          <p:nvSpPr>
            <p:cNvPr name="Freeform 19" id="19"/>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20" id="20"/>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7707455" y="4157089"/>
            <a:ext cx="5005951" cy="2006832"/>
            <a:chOff x="0" y="0"/>
            <a:chExt cx="1951481" cy="782327"/>
          </a:xfrm>
        </p:grpSpPr>
        <p:sp>
          <p:nvSpPr>
            <p:cNvPr name="Freeform 22" id="22"/>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23" id="23"/>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5400000">
            <a:off x="13702381" y="4682846"/>
            <a:ext cx="1751994" cy="5361844"/>
            <a:chOff x="0" y="0"/>
            <a:chExt cx="461431" cy="1412173"/>
          </a:xfrm>
        </p:grpSpPr>
        <p:sp>
          <p:nvSpPr>
            <p:cNvPr name="Freeform 25" id="25"/>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26" id="26"/>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7707455" y="6383593"/>
            <a:ext cx="5005951" cy="2006832"/>
            <a:chOff x="0" y="0"/>
            <a:chExt cx="1951481" cy="782327"/>
          </a:xfrm>
        </p:grpSpPr>
        <p:sp>
          <p:nvSpPr>
            <p:cNvPr name="Freeform 28" id="28"/>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29" id="29"/>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Freeform 30" id="30"/>
          <p:cNvSpPr/>
          <p:nvPr/>
        </p:nvSpPr>
        <p:spPr>
          <a:xfrm flipH="false" flipV="false" rot="0">
            <a:off x="2724697" y="4977520"/>
            <a:ext cx="4581367" cy="3467788"/>
          </a:xfrm>
          <a:custGeom>
            <a:avLst/>
            <a:gdLst/>
            <a:ahLst/>
            <a:cxnLst/>
            <a:rect r="r" b="b" t="t" l="l"/>
            <a:pathLst>
              <a:path h="3467788" w="4581367">
                <a:moveTo>
                  <a:pt x="0" y="0"/>
                </a:moveTo>
                <a:lnTo>
                  <a:pt x="4581366" y="0"/>
                </a:lnTo>
                <a:lnTo>
                  <a:pt x="4581366" y="3467788"/>
                </a:lnTo>
                <a:lnTo>
                  <a:pt x="0" y="3467788"/>
                </a:lnTo>
                <a:lnTo>
                  <a:pt x="0" y="0"/>
                </a:lnTo>
                <a:close/>
              </a:path>
            </a:pathLst>
          </a:custGeom>
          <a:blipFill>
            <a:blip r:embed="rId2"/>
            <a:stretch>
              <a:fillRect l="0" t="0" r="0" b="0"/>
            </a:stretch>
          </a:blipFill>
        </p:spPr>
      </p:sp>
      <p:sp>
        <p:nvSpPr>
          <p:cNvPr name="TextBox 31" id="31"/>
          <p:cNvSpPr txBox="true"/>
          <p:nvPr/>
        </p:nvSpPr>
        <p:spPr>
          <a:xfrm rot="0">
            <a:off x="7967823" y="2716447"/>
            <a:ext cx="4485215" cy="925830"/>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A powerful network scanner for detecting open ports, services, and potential vulnerabilities.</a:t>
            </a:r>
          </a:p>
        </p:txBody>
      </p:sp>
      <p:sp>
        <p:nvSpPr>
          <p:cNvPr name="TextBox 32" id="32"/>
          <p:cNvSpPr txBox="true"/>
          <p:nvPr/>
        </p:nvSpPr>
        <p:spPr>
          <a:xfrm rot="0">
            <a:off x="7967823" y="2181489"/>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Nmap</a:t>
            </a:r>
          </a:p>
        </p:txBody>
      </p:sp>
      <p:sp>
        <p:nvSpPr>
          <p:cNvPr name="TextBox 33" id="33"/>
          <p:cNvSpPr txBox="true"/>
          <p:nvPr/>
        </p:nvSpPr>
        <p:spPr>
          <a:xfrm rot="0">
            <a:off x="7967823" y="5091820"/>
            <a:ext cx="4485215" cy="925830"/>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Used for brute-forcing directories on web servers, helping to uncover hidden files and directories</a:t>
            </a:r>
          </a:p>
        </p:txBody>
      </p:sp>
      <p:sp>
        <p:nvSpPr>
          <p:cNvPr name="TextBox 34" id="34"/>
          <p:cNvSpPr txBox="true"/>
          <p:nvPr/>
        </p:nvSpPr>
        <p:spPr>
          <a:xfrm rot="0">
            <a:off x="7967823" y="4571755"/>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Gobuster</a:t>
            </a:r>
          </a:p>
        </p:txBody>
      </p:sp>
      <p:sp>
        <p:nvSpPr>
          <p:cNvPr name="TextBox 35" id="35"/>
          <p:cNvSpPr txBox="true"/>
          <p:nvPr/>
        </p:nvSpPr>
        <p:spPr>
          <a:xfrm rot="0">
            <a:off x="7967823" y="7396084"/>
            <a:ext cx="4485215" cy="925830"/>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Fast web fuzzer that allows directory discovery, virtual host discovery and GET and POST parameter fuzzing</a:t>
            </a:r>
          </a:p>
        </p:txBody>
      </p:sp>
      <p:sp>
        <p:nvSpPr>
          <p:cNvPr name="TextBox 36" id="36"/>
          <p:cNvSpPr txBox="true"/>
          <p:nvPr/>
        </p:nvSpPr>
        <p:spPr>
          <a:xfrm rot="0">
            <a:off x="7967823" y="6856969"/>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Fuff</a:t>
            </a:r>
          </a:p>
        </p:txBody>
      </p:sp>
      <p:sp>
        <p:nvSpPr>
          <p:cNvPr name="TextBox 37" id="37"/>
          <p:cNvSpPr txBox="true"/>
          <p:nvPr/>
        </p:nvSpPr>
        <p:spPr>
          <a:xfrm rot="0">
            <a:off x="1028700" y="5047052"/>
            <a:ext cx="3046866" cy="2878075"/>
          </a:xfrm>
          <a:prstGeom prst="rect">
            <a:avLst/>
          </a:prstGeom>
        </p:spPr>
        <p:txBody>
          <a:bodyPr anchor="t" rtlCol="false" tIns="0" lIns="0" bIns="0" rIns="0">
            <a:spAutoFit/>
          </a:bodyPr>
          <a:lstStyle/>
          <a:p>
            <a:pPr algn="l">
              <a:lnSpc>
                <a:spcPts val="3827"/>
              </a:lnSpc>
            </a:pPr>
            <a:r>
              <a:rPr lang="en-US" sz="2199" spc="59">
                <a:solidFill>
                  <a:srgbClr val="000000"/>
                </a:solidFill>
                <a:latin typeface="Open Sans 1"/>
                <a:ea typeface="Open Sans 1"/>
                <a:cs typeface="Open Sans 1"/>
                <a:sym typeface="Open Sans 1"/>
              </a:rPr>
              <a:t>Web enumeration and </a:t>
            </a:r>
          </a:p>
          <a:p>
            <a:pPr algn="l">
              <a:lnSpc>
                <a:spcPts val="3827"/>
              </a:lnSpc>
            </a:pPr>
            <a:r>
              <a:rPr lang="en-US" sz="2199" spc="59">
                <a:solidFill>
                  <a:srgbClr val="000000"/>
                </a:solidFill>
                <a:latin typeface="Open Sans 1"/>
                <a:ea typeface="Open Sans 1"/>
                <a:cs typeface="Open Sans 1"/>
                <a:sym typeface="Open Sans 1"/>
              </a:rPr>
              <a:t>vulnerability </a:t>
            </a:r>
          </a:p>
          <a:p>
            <a:pPr algn="l">
              <a:lnSpc>
                <a:spcPts val="3827"/>
              </a:lnSpc>
            </a:pPr>
            <a:r>
              <a:rPr lang="en-US" sz="2199" spc="59">
                <a:solidFill>
                  <a:srgbClr val="000000"/>
                </a:solidFill>
                <a:latin typeface="Open Sans 1"/>
                <a:ea typeface="Open Sans 1"/>
                <a:cs typeface="Open Sans 1"/>
                <a:sym typeface="Open Sans 1"/>
              </a:rPr>
              <a:t>scanning are </a:t>
            </a:r>
          </a:p>
          <a:p>
            <a:pPr algn="l">
              <a:lnSpc>
                <a:spcPts val="3827"/>
              </a:lnSpc>
            </a:pPr>
            <a:r>
              <a:rPr lang="en-US" sz="2199" spc="59">
                <a:solidFill>
                  <a:srgbClr val="000000"/>
                </a:solidFill>
                <a:latin typeface="Open Sans 1"/>
                <a:ea typeface="Open Sans 1"/>
                <a:cs typeface="Open Sans 1"/>
                <a:sym typeface="Open Sans 1"/>
              </a:rPr>
              <a:t>critical </a:t>
            </a:r>
          </a:p>
          <a:p>
            <a:pPr algn="l">
              <a:lnSpc>
                <a:spcPts val="3827"/>
              </a:lnSpc>
            </a:pPr>
            <a:r>
              <a:rPr lang="en-US" sz="2199" spc="59">
                <a:solidFill>
                  <a:srgbClr val="000000"/>
                </a:solidFill>
                <a:latin typeface="Open Sans 1"/>
                <a:ea typeface="Open Sans 1"/>
                <a:cs typeface="Open Sans 1"/>
                <a:sym typeface="Open Sans 1"/>
              </a:rPr>
              <a:t>first steps</a:t>
            </a:r>
          </a:p>
        </p:txBody>
      </p:sp>
      <p:sp>
        <p:nvSpPr>
          <p:cNvPr name="TextBox 38" id="38"/>
          <p:cNvSpPr txBox="true"/>
          <p:nvPr/>
        </p:nvSpPr>
        <p:spPr>
          <a:xfrm rot="0">
            <a:off x="12713406" y="2398486"/>
            <a:ext cx="4545894" cy="1045845"/>
          </a:xfrm>
          <a:prstGeom prst="rect">
            <a:avLst/>
          </a:prstGeom>
        </p:spPr>
        <p:txBody>
          <a:bodyPr anchor="t" rtlCol="false" tIns="0" lIns="0" bIns="0" rIns="0">
            <a:spAutoFit/>
          </a:bodyPr>
          <a:lstStyle/>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nmap -sC -sV </a:t>
            </a:r>
            <a:r>
              <a:rPr lang="en-US" b="true" sz="1200" i="true">
                <a:solidFill>
                  <a:srgbClr val="433B40"/>
                </a:solidFill>
                <a:latin typeface="Aileron Bold Italics"/>
                <a:ea typeface="Aileron Bold Italics"/>
                <a:cs typeface="Aileron Bold Italics"/>
                <a:sym typeface="Aileron Bold Italics"/>
              </a:rPr>
              <a:t>&lt;TARGET IP&gt;</a:t>
            </a:r>
            <a:r>
              <a:rPr lang="en-US" sz="1200">
                <a:solidFill>
                  <a:srgbClr val="FFFFFF"/>
                </a:solidFill>
                <a:latin typeface="Aileron"/>
                <a:ea typeface="Aileron"/>
                <a:cs typeface="Aileron"/>
                <a:sym typeface="Aileron"/>
              </a:rPr>
              <a:t>: Runs default scripts and version detection.</a:t>
            </a:r>
          </a:p>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nmap -A </a:t>
            </a:r>
            <a:r>
              <a:rPr lang="en-US" b="true" sz="1200" i="true">
                <a:solidFill>
                  <a:srgbClr val="433B40"/>
                </a:solidFill>
                <a:latin typeface="Aileron Bold Italics"/>
                <a:ea typeface="Aileron Bold Italics"/>
                <a:cs typeface="Aileron Bold Italics"/>
                <a:sym typeface="Aileron Bold Italics"/>
              </a:rPr>
              <a:t>&lt;TARGET IP&gt;</a:t>
            </a:r>
            <a:r>
              <a:rPr lang="en-US" sz="1200">
                <a:solidFill>
                  <a:srgbClr val="FFFFFF"/>
                </a:solidFill>
                <a:latin typeface="Aileron"/>
                <a:ea typeface="Aileron"/>
                <a:cs typeface="Aileron"/>
                <a:sym typeface="Aileron"/>
              </a:rPr>
              <a:t>: Performs OS detection, version detection, script scanning, and traceroute.</a:t>
            </a:r>
          </a:p>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nmap -p</a:t>
            </a:r>
            <a:r>
              <a:rPr lang="en-US" b="true" sz="1200" i="true">
                <a:solidFill>
                  <a:srgbClr val="BFBEBC"/>
                </a:solidFill>
                <a:latin typeface="Aileron Bold Italics"/>
                <a:ea typeface="Aileron Bold Italics"/>
                <a:cs typeface="Aileron Bold Italics"/>
                <a:sym typeface="Aileron Bold Italics"/>
              </a:rPr>
              <a:t> </a:t>
            </a:r>
            <a:r>
              <a:rPr lang="en-US" b="true" sz="1200" i="true">
                <a:solidFill>
                  <a:srgbClr val="433B40"/>
                </a:solidFill>
                <a:latin typeface="Aileron Bold Italics"/>
                <a:ea typeface="Aileron Bold Italics"/>
                <a:cs typeface="Aileron Bold Italics"/>
                <a:sym typeface="Aileron Bold Italics"/>
              </a:rPr>
              <a:t>&lt;PORTS&gt; &lt;TARGET IP&gt;</a:t>
            </a:r>
            <a:r>
              <a:rPr lang="en-US" sz="1200">
                <a:solidFill>
                  <a:srgbClr val="FFFFFF"/>
                </a:solidFill>
                <a:latin typeface="Aileron"/>
                <a:ea typeface="Aileron"/>
                <a:cs typeface="Aileron"/>
                <a:sym typeface="Aileron"/>
              </a:rPr>
              <a:t>: Scans specific ports.</a:t>
            </a:r>
          </a:p>
        </p:txBody>
      </p:sp>
      <p:sp>
        <p:nvSpPr>
          <p:cNvPr name="TextBox 39" id="39"/>
          <p:cNvSpPr txBox="true"/>
          <p:nvPr/>
        </p:nvSpPr>
        <p:spPr>
          <a:xfrm rot="0">
            <a:off x="12713406" y="4624142"/>
            <a:ext cx="4545894" cy="1045845"/>
          </a:xfrm>
          <a:prstGeom prst="rect">
            <a:avLst/>
          </a:prstGeom>
        </p:spPr>
        <p:txBody>
          <a:bodyPr anchor="t" rtlCol="false" tIns="0" lIns="0" bIns="0" rIns="0">
            <a:spAutoFit/>
          </a:bodyPr>
          <a:lstStyle/>
          <a:p>
            <a:pPr algn="l" marL="259083" indent="-129542" lvl="1">
              <a:lnSpc>
                <a:spcPts val="1680"/>
              </a:lnSpc>
              <a:buFont typeface="Arial"/>
              <a:buChar char="•"/>
            </a:pPr>
            <a:r>
              <a:rPr lang="en-US" b="true" sz="1200">
                <a:solidFill>
                  <a:srgbClr val="FFFFFF"/>
                </a:solidFill>
                <a:latin typeface="Aileron Bold"/>
                <a:ea typeface="Aileron Bold"/>
                <a:cs typeface="Aileron Bold"/>
                <a:sym typeface="Aileron Bold"/>
              </a:rPr>
              <a:t>gobuster dir --wordlist /usr/share/wordlists/rockyou.txt -u http://</a:t>
            </a:r>
            <a:r>
              <a:rPr lang="en-US" b="true" sz="1200" i="true">
                <a:solidFill>
                  <a:srgbClr val="433B40"/>
                </a:solidFill>
                <a:latin typeface="Aileron Bold Italics"/>
                <a:ea typeface="Aileron Bold Italics"/>
                <a:cs typeface="Aileron Bold Italics"/>
                <a:sym typeface="Aileron Bold Italics"/>
              </a:rPr>
              <a:t>&lt;TARGET IP&gt;</a:t>
            </a:r>
            <a:r>
              <a:rPr lang="en-US" sz="1200">
                <a:solidFill>
                  <a:srgbClr val="FFFFFF"/>
                </a:solidFill>
                <a:latin typeface="Aileron"/>
                <a:ea typeface="Aileron"/>
                <a:cs typeface="Aileron"/>
                <a:sym typeface="Aileron"/>
              </a:rPr>
              <a:t>: Brute-forces directories with specified wordlist.</a:t>
            </a:r>
          </a:p>
          <a:p>
            <a:pPr algn="l" marL="259083" indent="-129542" lvl="1">
              <a:lnSpc>
                <a:spcPts val="1680"/>
              </a:lnSpc>
              <a:spcBef>
                <a:spcPct val="0"/>
              </a:spcBef>
              <a:buFont typeface="Arial"/>
              <a:buChar char="•"/>
            </a:pPr>
            <a:r>
              <a:rPr lang="en-US" sz="1200">
                <a:solidFill>
                  <a:srgbClr val="FFFFFF"/>
                </a:solidFill>
                <a:latin typeface="Aileron"/>
                <a:ea typeface="Aileron"/>
                <a:cs typeface="Aileron"/>
                <a:sym typeface="Aileron"/>
              </a:rPr>
              <a:t>Additional flags: </a:t>
            </a:r>
            <a:r>
              <a:rPr lang="en-US" b="true" sz="1200">
                <a:solidFill>
                  <a:srgbClr val="FFFFFF"/>
                </a:solidFill>
                <a:latin typeface="Aileron Bold"/>
                <a:ea typeface="Aileron Bold"/>
                <a:cs typeface="Aileron Bold"/>
                <a:sym typeface="Aileron Bold"/>
              </a:rPr>
              <a:t>-x php,txt,html,sh,cgi,bak</a:t>
            </a:r>
            <a:r>
              <a:rPr lang="en-US" sz="1200">
                <a:solidFill>
                  <a:srgbClr val="FFFFFF"/>
                </a:solidFill>
                <a:latin typeface="Aileron"/>
                <a:ea typeface="Aileron"/>
                <a:cs typeface="Aileron"/>
                <a:sym typeface="Aileron"/>
              </a:rPr>
              <a:t> (file extensions), </a:t>
            </a:r>
            <a:r>
              <a:rPr lang="en-US" b="true" sz="1200">
                <a:solidFill>
                  <a:srgbClr val="FFFFFF"/>
                </a:solidFill>
                <a:latin typeface="Aileron Bold"/>
                <a:ea typeface="Aileron Bold"/>
                <a:cs typeface="Aileron Bold"/>
                <a:sym typeface="Aileron Bold"/>
              </a:rPr>
              <a:t>-q</a:t>
            </a:r>
            <a:r>
              <a:rPr lang="en-US" sz="1200">
                <a:solidFill>
                  <a:srgbClr val="FFFFFF"/>
                </a:solidFill>
                <a:latin typeface="Aileron"/>
                <a:ea typeface="Aileron"/>
                <a:cs typeface="Aileron"/>
                <a:sym typeface="Aileron"/>
              </a:rPr>
              <a:t> (quiet mode).</a:t>
            </a:r>
          </a:p>
        </p:txBody>
      </p:sp>
      <p:sp>
        <p:nvSpPr>
          <p:cNvPr name="TextBox 40" id="40"/>
          <p:cNvSpPr txBox="true"/>
          <p:nvPr/>
        </p:nvSpPr>
        <p:spPr>
          <a:xfrm rot="0">
            <a:off x="12713406" y="7036108"/>
            <a:ext cx="4545894" cy="626745"/>
          </a:xfrm>
          <a:prstGeom prst="rect">
            <a:avLst/>
          </a:prstGeom>
        </p:spPr>
        <p:txBody>
          <a:bodyPr anchor="t" rtlCol="false" tIns="0" lIns="0" bIns="0" rIns="0">
            <a:spAutoFit/>
          </a:bodyPr>
          <a:lstStyle/>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ffuf -u http://</a:t>
            </a:r>
            <a:r>
              <a:rPr lang="en-US" b="true" sz="1200" i="true">
                <a:solidFill>
                  <a:srgbClr val="433B40"/>
                </a:solidFill>
                <a:latin typeface="Aileron Bold Italics"/>
                <a:ea typeface="Aileron Bold Italics"/>
                <a:cs typeface="Aileron Bold Italics"/>
                <a:sym typeface="Aileron Bold Italics"/>
              </a:rPr>
              <a:t>&lt;TARGET IP&gt;</a:t>
            </a:r>
            <a:r>
              <a:rPr lang="en-US" b="true" sz="1200">
                <a:solidFill>
                  <a:srgbClr val="FFFFFF"/>
                </a:solidFill>
                <a:latin typeface="Aileron Bold"/>
                <a:ea typeface="Aileron Bold"/>
                <a:cs typeface="Aileron Bold"/>
                <a:sym typeface="Aileron Bold"/>
              </a:rPr>
              <a:t>/FUZZ -w /usr/share/wordlists/rockyou.txt -o </a:t>
            </a:r>
            <a:r>
              <a:rPr lang="en-US" b="true" sz="1200" i="true">
                <a:solidFill>
                  <a:srgbClr val="433B40"/>
                </a:solidFill>
                <a:latin typeface="Aileron Bold Italics"/>
                <a:ea typeface="Aileron Bold Italics"/>
                <a:cs typeface="Aileron Bold Italics"/>
                <a:sym typeface="Aileron Bold Italics"/>
              </a:rPr>
              <a:t>ffufoutput.txt</a:t>
            </a:r>
            <a:r>
              <a:rPr lang="en-US" sz="1200">
                <a:solidFill>
                  <a:srgbClr val="FFFFFF"/>
                </a:solidFill>
                <a:latin typeface="Aileron"/>
                <a:ea typeface="Aileron"/>
                <a:cs typeface="Aileron"/>
                <a:sym typeface="Aileron"/>
              </a:rPr>
              <a:t>: Fuzzes directories and saves output to a file.</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427764" y="1414072"/>
            <a:ext cx="9317548" cy="7423153"/>
            <a:chOff x="0" y="0"/>
            <a:chExt cx="2454004" cy="1955069"/>
          </a:xfrm>
        </p:grpSpPr>
        <p:sp>
          <p:nvSpPr>
            <p:cNvPr name="Freeform 3" id="3"/>
            <p:cNvSpPr/>
            <p:nvPr/>
          </p:nvSpPr>
          <p:spPr>
            <a:xfrm flipH="false" flipV="false" rot="0">
              <a:off x="0" y="0"/>
              <a:ext cx="2454004" cy="1955069"/>
            </a:xfrm>
            <a:custGeom>
              <a:avLst/>
              <a:gdLst/>
              <a:ahLst/>
              <a:cxnLst/>
              <a:rect r="r" b="b" t="t" l="l"/>
              <a:pathLst>
                <a:path h="1955069" w="2454004">
                  <a:moveTo>
                    <a:pt x="0" y="0"/>
                  </a:moveTo>
                  <a:lnTo>
                    <a:pt x="2454004" y="0"/>
                  </a:lnTo>
                  <a:lnTo>
                    <a:pt x="2454004" y="1955069"/>
                  </a:lnTo>
                  <a:lnTo>
                    <a:pt x="0" y="1955069"/>
                  </a:lnTo>
                  <a:close/>
                </a:path>
              </a:pathLst>
            </a:custGeom>
            <a:solidFill>
              <a:srgbClr val="E6E6E6"/>
            </a:solidFill>
          </p:spPr>
        </p:sp>
        <p:sp>
          <p:nvSpPr>
            <p:cNvPr name="TextBox 4" id="4"/>
            <p:cNvSpPr txBox="true"/>
            <p:nvPr/>
          </p:nvSpPr>
          <p:spPr>
            <a:xfrm>
              <a:off x="0" y="-38100"/>
              <a:ext cx="2454004" cy="19931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374194" y="-662825"/>
            <a:ext cx="2701005" cy="5449393"/>
            <a:chOff x="0" y="0"/>
            <a:chExt cx="711376" cy="1435231"/>
          </a:xfrm>
        </p:grpSpPr>
        <p:sp>
          <p:nvSpPr>
            <p:cNvPr name="Freeform 6" id="6"/>
            <p:cNvSpPr/>
            <p:nvPr/>
          </p:nvSpPr>
          <p:spPr>
            <a:xfrm flipH="false" flipV="false" rot="0">
              <a:off x="0" y="0"/>
              <a:ext cx="711376" cy="1435231"/>
            </a:xfrm>
            <a:custGeom>
              <a:avLst/>
              <a:gdLst/>
              <a:ahLst/>
              <a:cxnLst/>
              <a:rect r="r" b="b" t="t" l="l"/>
              <a:pathLst>
                <a:path h="1435231" w="711376">
                  <a:moveTo>
                    <a:pt x="0" y="0"/>
                  </a:moveTo>
                  <a:lnTo>
                    <a:pt x="711376" y="0"/>
                  </a:lnTo>
                  <a:lnTo>
                    <a:pt x="711376" y="1435231"/>
                  </a:lnTo>
                  <a:lnTo>
                    <a:pt x="0" y="1435231"/>
                  </a:lnTo>
                  <a:close/>
                </a:path>
              </a:pathLst>
            </a:custGeom>
            <a:solidFill>
              <a:srgbClr val="E6E6E6"/>
            </a:solidFill>
          </p:spPr>
        </p:sp>
        <p:sp>
          <p:nvSpPr>
            <p:cNvPr name="TextBox 7" id="7"/>
            <p:cNvSpPr txBox="true"/>
            <p:nvPr/>
          </p:nvSpPr>
          <p:spPr>
            <a:xfrm>
              <a:off x="0" y="-38100"/>
              <a:ext cx="711376" cy="147333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1320971"/>
            <a:ext cx="7204748" cy="2616520"/>
            <a:chOff x="0" y="0"/>
            <a:chExt cx="9606330" cy="3488693"/>
          </a:xfrm>
        </p:grpSpPr>
        <p:sp>
          <p:nvSpPr>
            <p:cNvPr name="TextBox 9" id="9"/>
            <p:cNvSpPr txBox="true"/>
            <p:nvPr/>
          </p:nvSpPr>
          <p:spPr>
            <a:xfrm rot="0">
              <a:off x="0" y="287867"/>
              <a:ext cx="8998880" cy="2920153"/>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Bold"/>
                  <a:ea typeface="Playfair Display Bold"/>
                  <a:cs typeface="Playfair Display Bold"/>
                  <a:sym typeface="Playfair Display Bold"/>
                </a:rPr>
                <a:t>Technologies Used</a:t>
              </a:r>
            </a:p>
          </p:txBody>
        </p:sp>
        <p:sp>
          <p:nvSpPr>
            <p:cNvPr name="TextBox 10" id="10"/>
            <p:cNvSpPr txBox="true"/>
            <p:nvPr/>
          </p:nvSpPr>
          <p:spPr>
            <a:xfrm rot="0">
              <a:off x="0" y="-47625"/>
              <a:ext cx="9606330" cy="449792"/>
            </a:xfrm>
            <a:prstGeom prst="rect">
              <a:avLst/>
            </a:prstGeom>
          </p:spPr>
          <p:txBody>
            <a:bodyPr anchor="t" rtlCol="false" tIns="0" lIns="0" bIns="0" rIns="0">
              <a:spAutoFit/>
            </a:bodyPr>
            <a:lstStyle/>
            <a:p>
              <a:pPr algn="l">
                <a:lnSpc>
                  <a:spcPts val="2800"/>
                </a:lnSpc>
              </a:pPr>
              <a:r>
                <a:rPr lang="en-US" sz="2000" spc="88">
                  <a:solidFill>
                    <a:srgbClr val="000000"/>
                  </a:solidFill>
                  <a:latin typeface="Open Sans 1"/>
                  <a:ea typeface="Open Sans 1"/>
                  <a:cs typeface="Open Sans 1"/>
                  <a:sym typeface="Open Sans 1"/>
                </a:rPr>
                <a:t>ACCESS AND ENUMERATION</a:t>
              </a:r>
            </a:p>
          </p:txBody>
        </p:sp>
        <p:sp>
          <p:nvSpPr>
            <p:cNvPr name="AutoShape 11" id="11"/>
            <p:cNvSpPr/>
            <p:nvPr/>
          </p:nvSpPr>
          <p:spPr>
            <a:xfrm>
              <a:off x="0" y="3463293"/>
              <a:ext cx="3304424" cy="0"/>
            </a:xfrm>
            <a:prstGeom prst="line">
              <a:avLst/>
            </a:prstGeom>
            <a:ln cap="flat" w="50800">
              <a:solidFill>
                <a:srgbClr val="5B5B5B"/>
              </a:solidFill>
              <a:prstDash val="solid"/>
              <a:headEnd type="none" len="sm" w="sm"/>
              <a:tailEnd type="none" len="sm" w="sm"/>
            </a:ln>
          </p:spPr>
        </p:sp>
      </p:grpSp>
      <p:grpSp>
        <p:nvGrpSpPr>
          <p:cNvPr name="Group 12" id="12"/>
          <p:cNvGrpSpPr/>
          <p:nvPr/>
        </p:nvGrpSpPr>
        <p:grpSpPr>
          <a:xfrm rot="5400000">
            <a:off x="13702381" y="254773"/>
            <a:ext cx="1751994" cy="5361844"/>
            <a:chOff x="0" y="0"/>
            <a:chExt cx="461431" cy="1412173"/>
          </a:xfrm>
        </p:grpSpPr>
        <p:sp>
          <p:nvSpPr>
            <p:cNvPr name="Freeform 13" id="13"/>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14" id="14"/>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13702381" y="2462578"/>
            <a:ext cx="1751994" cy="5361844"/>
            <a:chOff x="0" y="0"/>
            <a:chExt cx="461431" cy="1412173"/>
          </a:xfrm>
        </p:grpSpPr>
        <p:sp>
          <p:nvSpPr>
            <p:cNvPr name="Freeform 16" id="16"/>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17" id="17"/>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5400000">
            <a:off x="13702381" y="4682846"/>
            <a:ext cx="1751994" cy="5361844"/>
            <a:chOff x="0" y="0"/>
            <a:chExt cx="461431" cy="1412173"/>
          </a:xfrm>
        </p:grpSpPr>
        <p:sp>
          <p:nvSpPr>
            <p:cNvPr name="Freeform 19" id="19"/>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20" id="20"/>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2713406" y="2608036"/>
            <a:ext cx="4545894" cy="626745"/>
          </a:xfrm>
          <a:prstGeom prst="rect">
            <a:avLst/>
          </a:prstGeom>
        </p:spPr>
        <p:txBody>
          <a:bodyPr anchor="t" rtlCol="false" tIns="0" lIns="0" bIns="0" rIns="0">
            <a:spAutoFit/>
          </a:bodyPr>
          <a:lstStyle/>
          <a:p>
            <a:pPr algn="l" marL="259083" indent="-129542" lvl="1">
              <a:lnSpc>
                <a:spcPts val="1680"/>
              </a:lnSpc>
              <a:buFont typeface="Arial"/>
              <a:buChar char="•"/>
            </a:pPr>
            <a:r>
              <a:rPr lang="en-US" b="true" sz="1200">
                <a:solidFill>
                  <a:srgbClr val="FFFFFF"/>
                </a:solidFill>
                <a:latin typeface="Aileron Bold"/>
                <a:ea typeface="Aileron Bold"/>
                <a:cs typeface="Aileron Bold"/>
                <a:sym typeface="Aileron Bold"/>
              </a:rPr>
              <a:t>ssh </a:t>
            </a:r>
            <a:r>
              <a:rPr lang="en-US" b="true" sz="1200" i="true">
                <a:solidFill>
                  <a:srgbClr val="433B40"/>
                </a:solidFill>
                <a:latin typeface="Aileron Bold Italics"/>
                <a:ea typeface="Aileron Bold Italics"/>
                <a:cs typeface="Aileron Bold Italics"/>
                <a:sym typeface="Aileron Bold Italics"/>
              </a:rPr>
              <a:t>&lt;USER&gt;</a:t>
            </a:r>
            <a:r>
              <a:rPr lang="en-US" b="true" sz="1200">
                <a:solidFill>
                  <a:srgbClr val="FFFFFF"/>
                </a:solidFill>
                <a:latin typeface="Aileron Bold"/>
                <a:ea typeface="Aileron Bold"/>
                <a:cs typeface="Aileron Bold"/>
                <a:sym typeface="Aileron Bold"/>
              </a:rPr>
              <a:t>@</a:t>
            </a:r>
            <a:r>
              <a:rPr lang="en-US" b="true" sz="1200" i="true">
                <a:solidFill>
                  <a:srgbClr val="433B40"/>
                </a:solidFill>
                <a:latin typeface="Aileron Bold Italics"/>
                <a:ea typeface="Aileron Bold Italics"/>
                <a:cs typeface="Aileron Bold Italics"/>
                <a:sym typeface="Aileron Bold Italics"/>
              </a:rPr>
              <a:t>&lt;TARGET IP&gt;</a:t>
            </a:r>
            <a:r>
              <a:rPr lang="en-US" sz="1200">
                <a:solidFill>
                  <a:srgbClr val="FFFFFF"/>
                </a:solidFill>
                <a:latin typeface="Aileron"/>
                <a:ea typeface="Aileron"/>
                <a:cs typeface="Aileron"/>
                <a:sym typeface="Aileron"/>
              </a:rPr>
              <a:t>: Connects to target via SSH.</a:t>
            </a:r>
          </a:p>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ssh -i id_rsa </a:t>
            </a:r>
            <a:r>
              <a:rPr lang="en-US" b="true" sz="1200" i="true">
                <a:solidFill>
                  <a:srgbClr val="433B40"/>
                </a:solidFill>
                <a:latin typeface="Aileron Bold Italics"/>
                <a:ea typeface="Aileron Bold Italics"/>
                <a:cs typeface="Aileron Bold Italics"/>
                <a:sym typeface="Aileron Bold Italics"/>
              </a:rPr>
              <a:t>&lt;USER&gt;</a:t>
            </a:r>
            <a:r>
              <a:rPr lang="en-US" b="true" sz="1200">
                <a:solidFill>
                  <a:srgbClr val="FFFFFF"/>
                </a:solidFill>
                <a:latin typeface="Aileron Bold"/>
                <a:ea typeface="Aileron Bold"/>
                <a:cs typeface="Aileron Bold"/>
                <a:sym typeface="Aileron Bold"/>
              </a:rPr>
              <a:t>@</a:t>
            </a:r>
            <a:r>
              <a:rPr lang="en-US" b="true" sz="1200" i="true">
                <a:solidFill>
                  <a:srgbClr val="433B40"/>
                </a:solidFill>
                <a:latin typeface="Aileron Bold Italics"/>
                <a:ea typeface="Aileron Bold Italics"/>
                <a:cs typeface="Aileron Bold Italics"/>
                <a:sym typeface="Aileron Bold Italics"/>
              </a:rPr>
              <a:t>&lt;TARGET IP&gt;</a:t>
            </a:r>
            <a:r>
              <a:rPr lang="en-US" sz="1200">
                <a:solidFill>
                  <a:srgbClr val="FFFFFF"/>
                </a:solidFill>
                <a:latin typeface="Aileron"/>
                <a:ea typeface="Aileron"/>
                <a:cs typeface="Aileron"/>
                <a:sym typeface="Aileron"/>
              </a:rPr>
              <a:t>: Uses a specified private key for SSH connection.</a:t>
            </a:r>
          </a:p>
        </p:txBody>
      </p:sp>
      <p:sp>
        <p:nvSpPr>
          <p:cNvPr name="TextBox 22" id="22"/>
          <p:cNvSpPr txBox="true"/>
          <p:nvPr/>
        </p:nvSpPr>
        <p:spPr>
          <a:xfrm rot="0">
            <a:off x="12713406" y="4815840"/>
            <a:ext cx="4545894" cy="626745"/>
          </a:xfrm>
          <a:prstGeom prst="rect">
            <a:avLst/>
          </a:prstGeom>
        </p:spPr>
        <p:txBody>
          <a:bodyPr anchor="t" rtlCol="false" tIns="0" lIns="0" bIns="0" rIns="0">
            <a:spAutoFit/>
          </a:bodyPr>
          <a:lstStyle/>
          <a:p>
            <a:pPr algn="l" marL="259083" indent="-129542" lvl="1">
              <a:lnSpc>
                <a:spcPts val="1680"/>
              </a:lnSpc>
              <a:buFont typeface="Arial"/>
              <a:buChar char="•"/>
            </a:pPr>
            <a:r>
              <a:rPr lang="en-US" b="true" sz="1200">
                <a:solidFill>
                  <a:srgbClr val="FFFFFF"/>
                </a:solidFill>
                <a:latin typeface="Aileron Bold"/>
                <a:ea typeface="Aileron Bold"/>
                <a:cs typeface="Aileron Bold"/>
                <a:sym typeface="Aileron Bold"/>
              </a:rPr>
              <a:t>nc -lnvp </a:t>
            </a:r>
            <a:r>
              <a:rPr lang="en-US" b="true" sz="1200" i="true">
                <a:solidFill>
                  <a:srgbClr val="433B40"/>
                </a:solidFill>
                <a:latin typeface="Aileron Bold Italics"/>
                <a:ea typeface="Aileron Bold Italics"/>
                <a:cs typeface="Aileron Bold Italics"/>
                <a:sym typeface="Aileron Bold Italics"/>
              </a:rPr>
              <a:t>&lt;PORT&gt;</a:t>
            </a:r>
            <a:r>
              <a:rPr lang="en-US" sz="1200">
                <a:solidFill>
                  <a:srgbClr val="FFFFFF"/>
                </a:solidFill>
                <a:latin typeface="Aileron"/>
                <a:ea typeface="Aileron"/>
                <a:cs typeface="Aileron"/>
                <a:sym typeface="Aileron"/>
              </a:rPr>
              <a:t>: Listens on a specified port.</a:t>
            </a:r>
          </a:p>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nc </a:t>
            </a:r>
            <a:r>
              <a:rPr lang="en-US" b="true" sz="1200" i="true">
                <a:solidFill>
                  <a:srgbClr val="433B40"/>
                </a:solidFill>
                <a:latin typeface="Aileron Bold Italics"/>
                <a:ea typeface="Aileron Bold Italics"/>
                <a:cs typeface="Aileron Bold Italics"/>
                <a:sym typeface="Aileron Bold Italics"/>
              </a:rPr>
              <a:t>&lt;LOCAL MACHINE IP&gt; &lt;PORT&gt;</a:t>
            </a:r>
            <a:r>
              <a:rPr lang="en-US" sz="1200">
                <a:solidFill>
                  <a:srgbClr val="FFFFFF"/>
                </a:solidFill>
                <a:latin typeface="Aileron"/>
                <a:ea typeface="Aileron"/>
                <a:cs typeface="Aileron"/>
                <a:sym typeface="Aileron"/>
              </a:rPr>
              <a:t>: Connects to a specified IP and port.</a:t>
            </a:r>
          </a:p>
        </p:txBody>
      </p:sp>
      <p:sp>
        <p:nvSpPr>
          <p:cNvPr name="TextBox 23" id="23"/>
          <p:cNvSpPr txBox="true"/>
          <p:nvPr/>
        </p:nvSpPr>
        <p:spPr>
          <a:xfrm rot="0">
            <a:off x="12713406" y="7288697"/>
            <a:ext cx="4545894" cy="207645"/>
          </a:xfrm>
          <a:prstGeom prst="rect">
            <a:avLst/>
          </a:prstGeom>
        </p:spPr>
        <p:txBody>
          <a:bodyPr anchor="t" rtlCol="false" tIns="0" lIns="0" bIns="0" rIns="0">
            <a:spAutoFit/>
          </a:bodyPr>
          <a:lstStyle/>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Lin</a:t>
            </a:r>
            <a:r>
              <a:rPr lang="en-US" sz="1200">
                <a:solidFill>
                  <a:srgbClr val="FFFFFF"/>
                </a:solidFill>
                <a:latin typeface="Aileron"/>
                <a:ea typeface="Aileron"/>
                <a:cs typeface="Aileron"/>
                <a:sym typeface="Aileron"/>
              </a:rPr>
              <a:t>ux </a:t>
            </a:r>
            <a:r>
              <a:rPr lang="en-US" b="true" sz="1200">
                <a:solidFill>
                  <a:srgbClr val="FFFFFF"/>
                </a:solidFill>
                <a:latin typeface="Aileron Bold"/>
                <a:ea typeface="Aileron Bold"/>
                <a:cs typeface="Aileron Bold"/>
                <a:sym typeface="Aileron Bold"/>
              </a:rPr>
              <a:t>P</a:t>
            </a:r>
            <a:r>
              <a:rPr lang="en-US" sz="1200">
                <a:solidFill>
                  <a:srgbClr val="FFFFFF"/>
                </a:solidFill>
                <a:latin typeface="Aileron"/>
                <a:ea typeface="Aileron"/>
                <a:cs typeface="Aileron"/>
                <a:sym typeface="Aileron"/>
              </a:rPr>
              <a:t>rivilege </a:t>
            </a:r>
            <a:r>
              <a:rPr lang="en-US" b="true" sz="1200">
                <a:solidFill>
                  <a:srgbClr val="FFFFFF"/>
                </a:solidFill>
                <a:latin typeface="Aileron Bold"/>
                <a:ea typeface="Aileron Bold"/>
                <a:cs typeface="Aileron Bold"/>
                <a:sym typeface="Aileron Bold"/>
              </a:rPr>
              <a:t>E</a:t>
            </a:r>
            <a:r>
              <a:rPr lang="en-US" sz="1200">
                <a:solidFill>
                  <a:srgbClr val="FFFFFF"/>
                </a:solidFill>
                <a:latin typeface="Aileron"/>
                <a:ea typeface="Aileron"/>
                <a:cs typeface="Aileron"/>
                <a:sym typeface="Aileron"/>
              </a:rPr>
              <a:t>scalation</a:t>
            </a:r>
            <a:r>
              <a:rPr lang="en-US" b="true" sz="1200">
                <a:solidFill>
                  <a:srgbClr val="FFFFFF"/>
                </a:solidFill>
                <a:latin typeface="Aileron Bold"/>
                <a:ea typeface="Aileron Bold"/>
                <a:cs typeface="Aileron Bold"/>
                <a:sym typeface="Aileron Bold"/>
              </a:rPr>
              <a:t> A</a:t>
            </a:r>
            <a:r>
              <a:rPr lang="en-US" sz="1200">
                <a:solidFill>
                  <a:srgbClr val="FFFFFF"/>
                </a:solidFill>
                <a:latin typeface="Aileron"/>
                <a:ea typeface="Aileron"/>
                <a:cs typeface="Aileron"/>
                <a:sym typeface="Aileron"/>
              </a:rPr>
              <a:t>wesome </a:t>
            </a:r>
            <a:r>
              <a:rPr lang="en-US" b="true" sz="1200">
                <a:solidFill>
                  <a:srgbClr val="FFFFFF"/>
                </a:solidFill>
                <a:latin typeface="Aileron Bold"/>
                <a:ea typeface="Aileron Bold"/>
                <a:cs typeface="Aileron Bold"/>
                <a:sym typeface="Aileron Bold"/>
              </a:rPr>
              <a:t>S</a:t>
            </a:r>
            <a:r>
              <a:rPr lang="en-US" sz="1200">
                <a:solidFill>
                  <a:srgbClr val="FFFFFF"/>
                </a:solidFill>
                <a:latin typeface="Aileron"/>
                <a:ea typeface="Aileron"/>
                <a:cs typeface="Aileron"/>
                <a:sym typeface="Aileron"/>
              </a:rPr>
              <a:t>cript</a:t>
            </a:r>
          </a:p>
        </p:txBody>
      </p:sp>
      <p:grpSp>
        <p:nvGrpSpPr>
          <p:cNvPr name="Group 24" id="24"/>
          <p:cNvGrpSpPr/>
          <p:nvPr/>
        </p:nvGrpSpPr>
        <p:grpSpPr>
          <a:xfrm rot="0">
            <a:off x="7707455" y="1914428"/>
            <a:ext cx="5005951" cy="2006832"/>
            <a:chOff x="0" y="0"/>
            <a:chExt cx="1951481" cy="782327"/>
          </a:xfrm>
        </p:grpSpPr>
        <p:sp>
          <p:nvSpPr>
            <p:cNvPr name="Freeform 25" id="25"/>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26" id="26"/>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7967823" y="2698595"/>
            <a:ext cx="4485215" cy="61150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Secure shell access, which is crucial for remote management of servers</a:t>
            </a:r>
          </a:p>
        </p:txBody>
      </p:sp>
      <p:sp>
        <p:nvSpPr>
          <p:cNvPr name="TextBox 28" id="28"/>
          <p:cNvSpPr txBox="true"/>
          <p:nvPr/>
        </p:nvSpPr>
        <p:spPr>
          <a:xfrm rot="0">
            <a:off x="7967823" y="2163637"/>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SSH</a:t>
            </a:r>
          </a:p>
        </p:txBody>
      </p:sp>
      <p:grpSp>
        <p:nvGrpSpPr>
          <p:cNvPr name="Group 29" id="29"/>
          <p:cNvGrpSpPr/>
          <p:nvPr/>
        </p:nvGrpSpPr>
        <p:grpSpPr>
          <a:xfrm rot="0">
            <a:off x="7707455" y="4139237"/>
            <a:ext cx="5005951" cy="2006832"/>
            <a:chOff x="0" y="0"/>
            <a:chExt cx="1951481" cy="782327"/>
          </a:xfrm>
        </p:grpSpPr>
        <p:sp>
          <p:nvSpPr>
            <p:cNvPr name="Freeform 30" id="30"/>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31" id="31"/>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32" id="32"/>
          <p:cNvSpPr txBox="true"/>
          <p:nvPr/>
        </p:nvSpPr>
        <p:spPr>
          <a:xfrm rot="0">
            <a:off x="7967823" y="5073967"/>
            <a:ext cx="4485215" cy="925830"/>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Known as the "Swiss army knife" of networking, it allows for reading from and writing to network connections</a:t>
            </a:r>
          </a:p>
        </p:txBody>
      </p:sp>
      <p:sp>
        <p:nvSpPr>
          <p:cNvPr name="TextBox 33" id="33"/>
          <p:cNvSpPr txBox="true"/>
          <p:nvPr/>
        </p:nvSpPr>
        <p:spPr>
          <a:xfrm rot="0">
            <a:off x="7967823" y="4553902"/>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Netcat</a:t>
            </a:r>
          </a:p>
        </p:txBody>
      </p:sp>
      <p:grpSp>
        <p:nvGrpSpPr>
          <p:cNvPr name="Group 34" id="34"/>
          <p:cNvGrpSpPr/>
          <p:nvPr/>
        </p:nvGrpSpPr>
        <p:grpSpPr>
          <a:xfrm rot="0">
            <a:off x="7707455" y="6365741"/>
            <a:ext cx="5005951" cy="2006832"/>
            <a:chOff x="0" y="0"/>
            <a:chExt cx="1951481" cy="782327"/>
          </a:xfrm>
        </p:grpSpPr>
        <p:sp>
          <p:nvSpPr>
            <p:cNvPr name="Freeform 35" id="35"/>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36" id="36"/>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37" id="37"/>
          <p:cNvSpPr txBox="true"/>
          <p:nvPr/>
        </p:nvSpPr>
        <p:spPr>
          <a:xfrm rot="0">
            <a:off x="7967823" y="7378232"/>
            <a:ext cx="4745583" cy="925830"/>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Local privilege escalation enumeration script to discover misconfigurations and potential paths for privilege escalation</a:t>
            </a:r>
          </a:p>
        </p:txBody>
      </p:sp>
      <p:sp>
        <p:nvSpPr>
          <p:cNvPr name="TextBox 38" id="38"/>
          <p:cNvSpPr txBox="true"/>
          <p:nvPr/>
        </p:nvSpPr>
        <p:spPr>
          <a:xfrm rot="0">
            <a:off x="7967823" y="6839117"/>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LinPEAS</a:t>
            </a:r>
          </a:p>
        </p:txBody>
      </p:sp>
      <p:sp>
        <p:nvSpPr>
          <p:cNvPr name="TextBox 39" id="39"/>
          <p:cNvSpPr txBox="true"/>
          <p:nvPr/>
        </p:nvSpPr>
        <p:spPr>
          <a:xfrm rot="0">
            <a:off x="1028700" y="5029200"/>
            <a:ext cx="5712443" cy="3849625"/>
          </a:xfrm>
          <a:prstGeom prst="rect">
            <a:avLst/>
          </a:prstGeom>
        </p:spPr>
        <p:txBody>
          <a:bodyPr anchor="t" rtlCol="false" tIns="0" lIns="0" bIns="0" rIns="0">
            <a:spAutoFit/>
          </a:bodyPr>
          <a:lstStyle/>
          <a:p>
            <a:pPr algn="l">
              <a:lnSpc>
                <a:spcPts val="3827"/>
              </a:lnSpc>
            </a:pPr>
            <a:r>
              <a:rPr lang="en-US" sz="2199" spc="59">
                <a:solidFill>
                  <a:srgbClr val="000000"/>
                </a:solidFill>
                <a:latin typeface="Open Sans 1"/>
                <a:ea typeface="Open Sans 1"/>
                <a:cs typeface="Open Sans 1"/>
                <a:sym typeface="Open Sans 1"/>
              </a:rPr>
              <a:t>Once potential </a:t>
            </a:r>
          </a:p>
          <a:p>
            <a:pPr algn="l">
              <a:lnSpc>
                <a:spcPts val="3827"/>
              </a:lnSpc>
            </a:pPr>
            <a:r>
              <a:rPr lang="en-US" sz="2199" spc="59">
                <a:solidFill>
                  <a:srgbClr val="000000"/>
                </a:solidFill>
                <a:latin typeface="Open Sans 1"/>
                <a:ea typeface="Open Sans 1"/>
                <a:cs typeface="Open Sans 1"/>
                <a:sym typeface="Open Sans 1"/>
              </a:rPr>
              <a:t>vulnerabilities </a:t>
            </a:r>
          </a:p>
          <a:p>
            <a:pPr algn="l">
              <a:lnSpc>
                <a:spcPts val="3827"/>
              </a:lnSpc>
            </a:pPr>
            <a:r>
              <a:rPr lang="en-US" sz="2199" spc="59">
                <a:solidFill>
                  <a:srgbClr val="000000"/>
                </a:solidFill>
                <a:latin typeface="Open Sans 1"/>
                <a:ea typeface="Open Sans 1"/>
                <a:cs typeface="Open Sans 1"/>
                <a:sym typeface="Open Sans 1"/>
              </a:rPr>
              <a:t>are </a:t>
            </a:r>
          </a:p>
          <a:p>
            <a:pPr algn="l">
              <a:lnSpc>
                <a:spcPts val="3827"/>
              </a:lnSpc>
            </a:pPr>
            <a:r>
              <a:rPr lang="en-US" sz="2199" spc="59">
                <a:solidFill>
                  <a:srgbClr val="000000"/>
                </a:solidFill>
                <a:latin typeface="Open Sans 1"/>
                <a:ea typeface="Open Sans 1"/>
                <a:cs typeface="Open Sans 1"/>
                <a:sym typeface="Open Sans 1"/>
              </a:rPr>
              <a:t>identified, </a:t>
            </a:r>
          </a:p>
          <a:p>
            <a:pPr algn="l">
              <a:lnSpc>
                <a:spcPts val="3827"/>
              </a:lnSpc>
            </a:pPr>
            <a:r>
              <a:rPr lang="en-US" sz="2199" spc="59">
                <a:solidFill>
                  <a:srgbClr val="000000"/>
                </a:solidFill>
                <a:latin typeface="Open Sans 1"/>
                <a:ea typeface="Open Sans 1"/>
                <a:cs typeface="Open Sans 1"/>
                <a:sym typeface="Open Sans 1"/>
              </a:rPr>
              <a:t>gaining </a:t>
            </a:r>
          </a:p>
          <a:p>
            <a:pPr algn="l">
              <a:lnSpc>
                <a:spcPts val="3827"/>
              </a:lnSpc>
            </a:pPr>
            <a:r>
              <a:rPr lang="en-US" sz="2199" spc="59">
                <a:solidFill>
                  <a:srgbClr val="000000"/>
                </a:solidFill>
                <a:latin typeface="Open Sans 1"/>
                <a:ea typeface="Open Sans 1"/>
                <a:cs typeface="Open Sans 1"/>
                <a:sym typeface="Open Sans 1"/>
              </a:rPr>
              <a:t>access </a:t>
            </a:r>
          </a:p>
          <a:p>
            <a:pPr algn="l">
              <a:lnSpc>
                <a:spcPts val="3827"/>
              </a:lnSpc>
            </a:pPr>
            <a:r>
              <a:rPr lang="en-US" sz="2199" spc="59">
                <a:solidFill>
                  <a:srgbClr val="000000"/>
                </a:solidFill>
                <a:latin typeface="Open Sans 1"/>
                <a:ea typeface="Open Sans 1"/>
                <a:cs typeface="Open Sans 1"/>
                <a:sym typeface="Open Sans 1"/>
              </a:rPr>
              <a:t>and further </a:t>
            </a:r>
          </a:p>
          <a:p>
            <a:pPr algn="l">
              <a:lnSpc>
                <a:spcPts val="3827"/>
              </a:lnSpc>
            </a:pPr>
            <a:r>
              <a:rPr lang="en-US" sz="2199" spc="59">
                <a:solidFill>
                  <a:srgbClr val="000000"/>
                </a:solidFill>
                <a:latin typeface="Open Sans 1"/>
                <a:ea typeface="Open Sans 1"/>
                <a:cs typeface="Open Sans 1"/>
                <a:sym typeface="Open Sans 1"/>
              </a:rPr>
              <a:t>enumeration are the next steps</a:t>
            </a:r>
          </a:p>
        </p:txBody>
      </p:sp>
      <p:sp>
        <p:nvSpPr>
          <p:cNvPr name="Freeform 40" id="40"/>
          <p:cNvSpPr/>
          <p:nvPr/>
        </p:nvSpPr>
        <p:spPr>
          <a:xfrm flipH="false" flipV="false" rot="0">
            <a:off x="2724697" y="4977520"/>
            <a:ext cx="4581367" cy="3467788"/>
          </a:xfrm>
          <a:custGeom>
            <a:avLst/>
            <a:gdLst/>
            <a:ahLst/>
            <a:cxnLst/>
            <a:rect r="r" b="b" t="t" l="l"/>
            <a:pathLst>
              <a:path h="3467788" w="4581367">
                <a:moveTo>
                  <a:pt x="0" y="0"/>
                </a:moveTo>
                <a:lnTo>
                  <a:pt x="4581366" y="0"/>
                </a:lnTo>
                <a:lnTo>
                  <a:pt x="4581366" y="3467788"/>
                </a:lnTo>
                <a:lnTo>
                  <a:pt x="0" y="3467788"/>
                </a:lnTo>
                <a:lnTo>
                  <a:pt x="0" y="0"/>
                </a:lnTo>
                <a:close/>
              </a:path>
            </a:pathLst>
          </a:custGeom>
          <a:blipFill>
            <a:blip r:embed="rId2"/>
            <a:stretch>
              <a:fillRect l="0" t="0" r="0" b="0"/>
            </a:stretch>
          </a:blipFill>
        </p:spPr>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427764" y="1414072"/>
            <a:ext cx="9317548" cy="7423153"/>
            <a:chOff x="0" y="0"/>
            <a:chExt cx="2454004" cy="1955069"/>
          </a:xfrm>
        </p:grpSpPr>
        <p:sp>
          <p:nvSpPr>
            <p:cNvPr name="Freeform 3" id="3"/>
            <p:cNvSpPr/>
            <p:nvPr/>
          </p:nvSpPr>
          <p:spPr>
            <a:xfrm flipH="false" flipV="false" rot="0">
              <a:off x="0" y="0"/>
              <a:ext cx="2454004" cy="1955069"/>
            </a:xfrm>
            <a:custGeom>
              <a:avLst/>
              <a:gdLst/>
              <a:ahLst/>
              <a:cxnLst/>
              <a:rect r="r" b="b" t="t" l="l"/>
              <a:pathLst>
                <a:path h="1955069" w="2454004">
                  <a:moveTo>
                    <a:pt x="0" y="0"/>
                  </a:moveTo>
                  <a:lnTo>
                    <a:pt x="2454004" y="0"/>
                  </a:lnTo>
                  <a:lnTo>
                    <a:pt x="2454004" y="1955069"/>
                  </a:lnTo>
                  <a:lnTo>
                    <a:pt x="0" y="1955069"/>
                  </a:lnTo>
                  <a:close/>
                </a:path>
              </a:pathLst>
            </a:custGeom>
            <a:solidFill>
              <a:srgbClr val="E6E6E6"/>
            </a:solidFill>
          </p:spPr>
        </p:sp>
        <p:sp>
          <p:nvSpPr>
            <p:cNvPr name="TextBox 4" id="4"/>
            <p:cNvSpPr txBox="true"/>
            <p:nvPr/>
          </p:nvSpPr>
          <p:spPr>
            <a:xfrm>
              <a:off x="0" y="-38100"/>
              <a:ext cx="2454004" cy="19931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374194" y="-662825"/>
            <a:ext cx="2701005" cy="5449393"/>
            <a:chOff x="0" y="0"/>
            <a:chExt cx="711376" cy="1435231"/>
          </a:xfrm>
        </p:grpSpPr>
        <p:sp>
          <p:nvSpPr>
            <p:cNvPr name="Freeform 6" id="6"/>
            <p:cNvSpPr/>
            <p:nvPr/>
          </p:nvSpPr>
          <p:spPr>
            <a:xfrm flipH="false" flipV="false" rot="0">
              <a:off x="0" y="0"/>
              <a:ext cx="711376" cy="1435231"/>
            </a:xfrm>
            <a:custGeom>
              <a:avLst/>
              <a:gdLst/>
              <a:ahLst/>
              <a:cxnLst/>
              <a:rect r="r" b="b" t="t" l="l"/>
              <a:pathLst>
                <a:path h="1435231" w="711376">
                  <a:moveTo>
                    <a:pt x="0" y="0"/>
                  </a:moveTo>
                  <a:lnTo>
                    <a:pt x="711376" y="0"/>
                  </a:lnTo>
                  <a:lnTo>
                    <a:pt x="711376" y="1435231"/>
                  </a:lnTo>
                  <a:lnTo>
                    <a:pt x="0" y="1435231"/>
                  </a:lnTo>
                  <a:close/>
                </a:path>
              </a:pathLst>
            </a:custGeom>
            <a:solidFill>
              <a:srgbClr val="E6E6E6"/>
            </a:solidFill>
          </p:spPr>
        </p:sp>
        <p:sp>
          <p:nvSpPr>
            <p:cNvPr name="TextBox 7" id="7"/>
            <p:cNvSpPr txBox="true"/>
            <p:nvPr/>
          </p:nvSpPr>
          <p:spPr>
            <a:xfrm>
              <a:off x="0" y="-38100"/>
              <a:ext cx="711376" cy="147333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1320971"/>
            <a:ext cx="7204748" cy="2616520"/>
            <a:chOff x="0" y="0"/>
            <a:chExt cx="9606330" cy="3488693"/>
          </a:xfrm>
        </p:grpSpPr>
        <p:sp>
          <p:nvSpPr>
            <p:cNvPr name="TextBox 9" id="9"/>
            <p:cNvSpPr txBox="true"/>
            <p:nvPr/>
          </p:nvSpPr>
          <p:spPr>
            <a:xfrm rot="0">
              <a:off x="0" y="287867"/>
              <a:ext cx="8998880" cy="2920153"/>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Bold"/>
                  <a:ea typeface="Playfair Display Bold"/>
                  <a:cs typeface="Playfair Display Bold"/>
                  <a:sym typeface="Playfair Display Bold"/>
                </a:rPr>
                <a:t>Technologies Used</a:t>
              </a:r>
            </a:p>
          </p:txBody>
        </p:sp>
        <p:sp>
          <p:nvSpPr>
            <p:cNvPr name="TextBox 10" id="10"/>
            <p:cNvSpPr txBox="true"/>
            <p:nvPr/>
          </p:nvSpPr>
          <p:spPr>
            <a:xfrm rot="0">
              <a:off x="0" y="-47625"/>
              <a:ext cx="9606330" cy="449792"/>
            </a:xfrm>
            <a:prstGeom prst="rect">
              <a:avLst/>
            </a:prstGeom>
          </p:spPr>
          <p:txBody>
            <a:bodyPr anchor="t" rtlCol="false" tIns="0" lIns="0" bIns="0" rIns="0">
              <a:spAutoFit/>
            </a:bodyPr>
            <a:lstStyle/>
            <a:p>
              <a:pPr algn="l">
                <a:lnSpc>
                  <a:spcPts val="2800"/>
                </a:lnSpc>
              </a:pPr>
              <a:r>
                <a:rPr lang="en-US" sz="2000" spc="88">
                  <a:solidFill>
                    <a:srgbClr val="000000"/>
                  </a:solidFill>
                  <a:latin typeface="Open Sans 1"/>
                  <a:ea typeface="Open Sans 1"/>
                  <a:cs typeface="Open Sans 1"/>
                  <a:sym typeface="Open Sans 1"/>
                </a:rPr>
                <a:t>DECODING AND DECRYPTION</a:t>
              </a:r>
            </a:p>
          </p:txBody>
        </p:sp>
        <p:sp>
          <p:nvSpPr>
            <p:cNvPr name="AutoShape 11" id="11"/>
            <p:cNvSpPr/>
            <p:nvPr/>
          </p:nvSpPr>
          <p:spPr>
            <a:xfrm>
              <a:off x="0" y="3463293"/>
              <a:ext cx="3304424" cy="0"/>
            </a:xfrm>
            <a:prstGeom prst="line">
              <a:avLst/>
            </a:prstGeom>
            <a:ln cap="flat" w="50800">
              <a:solidFill>
                <a:srgbClr val="5B5B5B"/>
              </a:solidFill>
              <a:prstDash val="solid"/>
              <a:headEnd type="none" len="sm" w="sm"/>
              <a:tailEnd type="none" len="sm" w="sm"/>
            </a:ln>
          </p:spPr>
        </p:sp>
      </p:grpSp>
      <p:grpSp>
        <p:nvGrpSpPr>
          <p:cNvPr name="Group 12" id="12"/>
          <p:cNvGrpSpPr/>
          <p:nvPr/>
        </p:nvGrpSpPr>
        <p:grpSpPr>
          <a:xfrm rot="5400000">
            <a:off x="13702381" y="-858180"/>
            <a:ext cx="1751994" cy="5361844"/>
            <a:chOff x="0" y="0"/>
            <a:chExt cx="461431" cy="1412173"/>
          </a:xfrm>
        </p:grpSpPr>
        <p:sp>
          <p:nvSpPr>
            <p:cNvPr name="Freeform 13" id="13"/>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14" id="14"/>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13702381" y="1349625"/>
            <a:ext cx="1751994" cy="5361844"/>
            <a:chOff x="0" y="0"/>
            <a:chExt cx="461431" cy="1412173"/>
          </a:xfrm>
        </p:grpSpPr>
        <p:sp>
          <p:nvSpPr>
            <p:cNvPr name="Freeform 16" id="16"/>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17" id="17"/>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5400000">
            <a:off x="13702381" y="3569892"/>
            <a:ext cx="1751994" cy="5361844"/>
            <a:chOff x="0" y="0"/>
            <a:chExt cx="461431" cy="1412173"/>
          </a:xfrm>
        </p:grpSpPr>
        <p:sp>
          <p:nvSpPr>
            <p:cNvPr name="Freeform 19" id="19"/>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20" id="20"/>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2713406" y="1495082"/>
            <a:ext cx="4545894" cy="626745"/>
          </a:xfrm>
          <a:prstGeom prst="rect">
            <a:avLst/>
          </a:prstGeom>
        </p:spPr>
        <p:txBody>
          <a:bodyPr anchor="t" rtlCol="false" tIns="0" lIns="0" bIns="0" rIns="0">
            <a:spAutoFit/>
          </a:bodyPr>
          <a:lstStyle/>
          <a:p>
            <a:pPr algn="l" marL="259083" indent="-129542" lvl="1">
              <a:lnSpc>
                <a:spcPts val="1680"/>
              </a:lnSpc>
              <a:buFont typeface="Arial"/>
              <a:buChar char="•"/>
            </a:pPr>
            <a:r>
              <a:rPr lang="en-US" sz="1200">
                <a:solidFill>
                  <a:srgbClr val="FFFFFF"/>
                </a:solidFill>
                <a:latin typeface="Aileron"/>
                <a:ea typeface="Aileron"/>
                <a:cs typeface="Aileron"/>
                <a:sym typeface="Aileron"/>
              </a:rPr>
              <a:t>Base64: </a:t>
            </a:r>
            <a:r>
              <a:rPr lang="en-US" b="true" sz="1200">
                <a:solidFill>
                  <a:srgbClr val="FFFFFF"/>
                </a:solidFill>
                <a:latin typeface="Aileron Bold"/>
                <a:ea typeface="Aileron Bold"/>
                <a:cs typeface="Aileron Bold"/>
                <a:sym typeface="Aileron Bold"/>
              </a:rPr>
              <a:t>base64 -d</a:t>
            </a:r>
          </a:p>
          <a:p>
            <a:pPr algn="l" marL="259083" indent="-129542" lvl="1">
              <a:lnSpc>
                <a:spcPts val="1680"/>
              </a:lnSpc>
              <a:buFont typeface="Arial"/>
              <a:buChar char="•"/>
            </a:pPr>
            <a:r>
              <a:rPr lang="en-US" sz="1200">
                <a:solidFill>
                  <a:srgbClr val="FFFFFF"/>
                </a:solidFill>
                <a:latin typeface="Aileron"/>
                <a:ea typeface="Aileron"/>
                <a:cs typeface="Aileron"/>
                <a:sym typeface="Aileron"/>
              </a:rPr>
              <a:t>Hexadecimal: </a:t>
            </a:r>
            <a:r>
              <a:rPr lang="en-US" b="true" sz="1200">
                <a:solidFill>
                  <a:srgbClr val="FFFFFF"/>
                </a:solidFill>
                <a:latin typeface="Aileron Bold"/>
                <a:ea typeface="Aileron Bold"/>
                <a:cs typeface="Aileron Bold"/>
                <a:sym typeface="Aileron Bold"/>
              </a:rPr>
              <a:t>xxd -r -p</a:t>
            </a:r>
          </a:p>
          <a:p>
            <a:pPr algn="l" marL="259083" indent="-129542" lvl="1">
              <a:lnSpc>
                <a:spcPts val="1680"/>
              </a:lnSpc>
              <a:spcBef>
                <a:spcPct val="0"/>
              </a:spcBef>
              <a:buFont typeface="Arial"/>
              <a:buChar char="•"/>
            </a:pPr>
            <a:r>
              <a:rPr lang="en-US" sz="1200">
                <a:solidFill>
                  <a:srgbClr val="FFFFFF"/>
                </a:solidFill>
                <a:latin typeface="Aileron"/>
                <a:ea typeface="Aileron"/>
                <a:cs typeface="Aileron"/>
                <a:sym typeface="Aileron"/>
              </a:rPr>
              <a:t>Base32: </a:t>
            </a:r>
            <a:r>
              <a:rPr lang="en-US" b="true" sz="1200">
                <a:solidFill>
                  <a:srgbClr val="FFFFFF"/>
                </a:solidFill>
                <a:latin typeface="Aileron Bold"/>
                <a:ea typeface="Aileron Bold"/>
                <a:cs typeface="Aileron Bold"/>
                <a:sym typeface="Aileron Bold"/>
              </a:rPr>
              <a:t>base32 -d</a:t>
            </a:r>
          </a:p>
        </p:txBody>
      </p:sp>
      <p:sp>
        <p:nvSpPr>
          <p:cNvPr name="TextBox 22" id="22"/>
          <p:cNvSpPr txBox="true"/>
          <p:nvPr/>
        </p:nvSpPr>
        <p:spPr>
          <a:xfrm rot="0">
            <a:off x="12713406" y="3912437"/>
            <a:ext cx="4545894" cy="207645"/>
          </a:xfrm>
          <a:prstGeom prst="rect">
            <a:avLst/>
          </a:prstGeom>
        </p:spPr>
        <p:txBody>
          <a:bodyPr anchor="t" rtlCol="false" tIns="0" lIns="0" bIns="0" rIns="0">
            <a:spAutoFit/>
          </a:bodyPr>
          <a:lstStyle/>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john --wordlist=/usr/share/wordlists/rockyou.txt </a:t>
            </a:r>
            <a:r>
              <a:rPr lang="en-US" b="true" sz="1200" i="true">
                <a:solidFill>
                  <a:srgbClr val="433B40"/>
                </a:solidFill>
                <a:latin typeface="Aileron Bold Italics"/>
                <a:ea typeface="Aileron Bold Italics"/>
                <a:cs typeface="Aileron Bold Italics"/>
                <a:sym typeface="Aileron Bold Italics"/>
              </a:rPr>
              <a:t>hashes.txt</a:t>
            </a:r>
          </a:p>
        </p:txBody>
      </p:sp>
      <p:sp>
        <p:nvSpPr>
          <p:cNvPr name="TextBox 23" id="23"/>
          <p:cNvSpPr txBox="true"/>
          <p:nvPr/>
        </p:nvSpPr>
        <p:spPr>
          <a:xfrm rot="0">
            <a:off x="12713406" y="6027930"/>
            <a:ext cx="4545894" cy="417195"/>
          </a:xfrm>
          <a:prstGeom prst="rect">
            <a:avLst/>
          </a:prstGeom>
        </p:spPr>
        <p:txBody>
          <a:bodyPr anchor="t" rtlCol="false" tIns="0" lIns="0" bIns="0" rIns="0">
            <a:spAutoFit/>
          </a:bodyPr>
          <a:lstStyle/>
          <a:p>
            <a:pPr algn="l" marL="259083" indent="-129542" lvl="1">
              <a:lnSpc>
                <a:spcPts val="1680"/>
              </a:lnSpc>
              <a:buFont typeface="Arial"/>
              <a:buChar char="•"/>
            </a:pPr>
            <a:r>
              <a:rPr lang="en-US" b="true" sz="1200">
                <a:solidFill>
                  <a:srgbClr val="FFFFFF"/>
                </a:solidFill>
                <a:latin typeface="Aileron Bold"/>
                <a:ea typeface="Aileron Bold"/>
                <a:cs typeface="Aileron Bold"/>
                <a:sym typeface="Aileron Bold"/>
              </a:rPr>
              <a:t>steghide extract -sf </a:t>
            </a:r>
            <a:r>
              <a:rPr lang="en-US" b="true" sz="1200" i="true">
                <a:solidFill>
                  <a:srgbClr val="433B40"/>
                </a:solidFill>
                <a:latin typeface="Aileron Bold Italics"/>
                <a:ea typeface="Aileron Bold Italics"/>
                <a:cs typeface="Aileron Bold Italics"/>
                <a:sym typeface="Aileron Bold Italics"/>
              </a:rPr>
              <a:t>&lt;image&gt;</a:t>
            </a:r>
            <a:r>
              <a:rPr lang="en-US" b="true" sz="1200">
                <a:solidFill>
                  <a:srgbClr val="FFFFFF"/>
                </a:solidFill>
                <a:latin typeface="Aileron Bold"/>
                <a:ea typeface="Aileron Bold"/>
                <a:cs typeface="Aileron Bold"/>
                <a:sym typeface="Aileron Bold"/>
              </a:rPr>
              <a:t>.jpg</a:t>
            </a:r>
          </a:p>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stegseek </a:t>
            </a:r>
            <a:r>
              <a:rPr lang="en-US" b="true" sz="1200" i="true">
                <a:solidFill>
                  <a:srgbClr val="433B40"/>
                </a:solidFill>
                <a:latin typeface="Aileron Bold Italics"/>
                <a:ea typeface="Aileron Bold Italics"/>
                <a:cs typeface="Aileron Bold Italics"/>
                <a:sym typeface="Aileron Bold Italics"/>
              </a:rPr>
              <a:t>&lt;image&gt;.jpg</a:t>
            </a:r>
            <a:r>
              <a:rPr lang="en-US" b="true" sz="1200">
                <a:solidFill>
                  <a:srgbClr val="FFFFFF"/>
                </a:solidFill>
                <a:latin typeface="Aileron Bold"/>
                <a:ea typeface="Aileron Bold"/>
                <a:cs typeface="Aileron Bold"/>
                <a:sym typeface="Aileron Bold"/>
              </a:rPr>
              <a:t> /usr/share/wordlists/rockyou.txt</a:t>
            </a:r>
          </a:p>
        </p:txBody>
      </p:sp>
      <p:grpSp>
        <p:nvGrpSpPr>
          <p:cNvPr name="Group 24" id="24"/>
          <p:cNvGrpSpPr/>
          <p:nvPr/>
        </p:nvGrpSpPr>
        <p:grpSpPr>
          <a:xfrm rot="0">
            <a:off x="7707455" y="801474"/>
            <a:ext cx="5005951" cy="2006832"/>
            <a:chOff x="0" y="0"/>
            <a:chExt cx="1951481" cy="782327"/>
          </a:xfrm>
        </p:grpSpPr>
        <p:sp>
          <p:nvSpPr>
            <p:cNvPr name="Freeform 25" id="25"/>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26" id="26"/>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27" id="27"/>
          <p:cNvSpPr txBox="true"/>
          <p:nvPr/>
        </p:nvSpPr>
        <p:spPr>
          <a:xfrm rot="0">
            <a:off x="7967823" y="1585642"/>
            <a:ext cx="4485215" cy="61150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For various encoding formats like Base64, hexadecimal, and Base32</a:t>
            </a:r>
          </a:p>
        </p:txBody>
      </p:sp>
      <p:sp>
        <p:nvSpPr>
          <p:cNvPr name="TextBox 28" id="28"/>
          <p:cNvSpPr txBox="true"/>
          <p:nvPr/>
        </p:nvSpPr>
        <p:spPr>
          <a:xfrm rot="0">
            <a:off x="7967823" y="1050683"/>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Decoder</a:t>
            </a:r>
          </a:p>
        </p:txBody>
      </p:sp>
      <p:grpSp>
        <p:nvGrpSpPr>
          <p:cNvPr name="Group 29" id="29"/>
          <p:cNvGrpSpPr/>
          <p:nvPr/>
        </p:nvGrpSpPr>
        <p:grpSpPr>
          <a:xfrm rot="0">
            <a:off x="7707455" y="3026284"/>
            <a:ext cx="5005951" cy="2006832"/>
            <a:chOff x="0" y="0"/>
            <a:chExt cx="1951481" cy="782327"/>
          </a:xfrm>
        </p:grpSpPr>
        <p:sp>
          <p:nvSpPr>
            <p:cNvPr name="Freeform 30" id="30"/>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31" id="31"/>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32" id="32"/>
          <p:cNvSpPr txBox="true"/>
          <p:nvPr/>
        </p:nvSpPr>
        <p:spPr>
          <a:xfrm rot="0">
            <a:off x="7967823" y="3961014"/>
            <a:ext cx="4485215" cy="61150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A powerful password cracking tool to break encrypted passwords</a:t>
            </a:r>
          </a:p>
        </p:txBody>
      </p:sp>
      <p:sp>
        <p:nvSpPr>
          <p:cNvPr name="TextBox 33" id="33"/>
          <p:cNvSpPr txBox="true"/>
          <p:nvPr/>
        </p:nvSpPr>
        <p:spPr>
          <a:xfrm rot="0">
            <a:off x="7967823" y="3440949"/>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John the Ripper</a:t>
            </a:r>
          </a:p>
        </p:txBody>
      </p:sp>
      <p:grpSp>
        <p:nvGrpSpPr>
          <p:cNvPr name="Group 34" id="34"/>
          <p:cNvGrpSpPr/>
          <p:nvPr/>
        </p:nvGrpSpPr>
        <p:grpSpPr>
          <a:xfrm rot="0">
            <a:off x="7707455" y="5252788"/>
            <a:ext cx="5005951" cy="2006832"/>
            <a:chOff x="0" y="0"/>
            <a:chExt cx="1951481" cy="782327"/>
          </a:xfrm>
        </p:grpSpPr>
        <p:sp>
          <p:nvSpPr>
            <p:cNvPr name="Freeform 35" id="35"/>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36" id="36"/>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37" id="37"/>
          <p:cNvSpPr txBox="true"/>
          <p:nvPr/>
        </p:nvSpPr>
        <p:spPr>
          <a:xfrm rot="0">
            <a:off x="7967823" y="6265279"/>
            <a:ext cx="4745583" cy="61150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For extracting data hidden within images</a:t>
            </a:r>
          </a:p>
          <a:p>
            <a:pPr algn="l">
              <a:lnSpc>
                <a:spcPts val="2520"/>
              </a:lnSpc>
            </a:pPr>
            <a:r>
              <a:rPr lang="en-US" sz="1800" spc="48">
                <a:solidFill>
                  <a:srgbClr val="000000"/>
                </a:solidFill>
                <a:latin typeface="Open Sans 1"/>
                <a:ea typeface="Open Sans 1"/>
                <a:cs typeface="Open Sans 1"/>
                <a:sym typeface="Open Sans 1"/>
              </a:rPr>
              <a:t>Use </a:t>
            </a:r>
            <a:r>
              <a:rPr lang="en-US" sz="1800" spc="48" b="true">
                <a:solidFill>
                  <a:srgbClr val="000000"/>
                </a:solidFill>
                <a:latin typeface="Open Sans 1 Bold"/>
                <a:ea typeface="Open Sans 1 Bold"/>
                <a:cs typeface="Open Sans 1 Bold"/>
                <a:sym typeface="Open Sans 1 Bold"/>
              </a:rPr>
              <a:t>stegseek</a:t>
            </a:r>
            <a:r>
              <a:rPr lang="en-US" sz="1800" spc="48">
                <a:solidFill>
                  <a:srgbClr val="000000"/>
                </a:solidFill>
                <a:latin typeface="Open Sans 1"/>
                <a:ea typeface="Open Sans 1"/>
                <a:cs typeface="Open Sans 1"/>
                <a:sym typeface="Open Sans 1"/>
              </a:rPr>
              <a:t> if the password is unknown</a:t>
            </a:r>
          </a:p>
        </p:txBody>
      </p:sp>
      <p:sp>
        <p:nvSpPr>
          <p:cNvPr name="TextBox 38" id="38"/>
          <p:cNvSpPr txBox="true"/>
          <p:nvPr/>
        </p:nvSpPr>
        <p:spPr>
          <a:xfrm rot="0">
            <a:off x="7967823" y="5726164"/>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Steghide</a:t>
            </a:r>
          </a:p>
        </p:txBody>
      </p:sp>
      <p:sp>
        <p:nvSpPr>
          <p:cNvPr name="TextBox 39" id="39"/>
          <p:cNvSpPr txBox="true"/>
          <p:nvPr/>
        </p:nvSpPr>
        <p:spPr>
          <a:xfrm rot="0">
            <a:off x="1028700" y="5029200"/>
            <a:ext cx="5712443" cy="3849625"/>
          </a:xfrm>
          <a:prstGeom prst="rect">
            <a:avLst/>
          </a:prstGeom>
        </p:spPr>
        <p:txBody>
          <a:bodyPr anchor="t" rtlCol="false" tIns="0" lIns="0" bIns="0" rIns="0">
            <a:spAutoFit/>
          </a:bodyPr>
          <a:lstStyle/>
          <a:p>
            <a:pPr algn="l">
              <a:lnSpc>
                <a:spcPts val="3827"/>
              </a:lnSpc>
            </a:pPr>
            <a:r>
              <a:rPr lang="en-US" sz="2199" spc="59">
                <a:solidFill>
                  <a:srgbClr val="000000"/>
                </a:solidFill>
                <a:latin typeface="Open Sans 1"/>
                <a:ea typeface="Open Sans 1"/>
                <a:cs typeface="Open Sans 1"/>
                <a:sym typeface="Open Sans 1"/>
              </a:rPr>
              <a:t>Decoding and </a:t>
            </a:r>
          </a:p>
          <a:p>
            <a:pPr algn="l">
              <a:lnSpc>
                <a:spcPts val="3827"/>
              </a:lnSpc>
            </a:pPr>
            <a:r>
              <a:rPr lang="en-US" sz="2199" spc="59">
                <a:solidFill>
                  <a:srgbClr val="000000"/>
                </a:solidFill>
                <a:latin typeface="Open Sans 1"/>
                <a:ea typeface="Open Sans 1"/>
                <a:cs typeface="Open Sans 1"/>
                <a:sym typeface="Open Sans 1"/>
              </a:rPr>
              <a:t>decryption are </a:t>
            </a:r>
          </a:p>
          <a:p>
            <a:pPr algn="l">
              <a:lnSpc>
                <a:spcPts val="3827"/>
              </a:lnSpc>
            </a:pPr>
            <a:r>
              <a:rPr lang="en-US" sz="2199" spc="59">
                <a:solidFill>
                  <a:srgbClr val="000000"/>
                </a:solidFill>
                <a:latin typeface="Open Sans 1"/>
                <a:ea typeface="Open Sans 1"/>
                <a:cs typeface="Open Sans 1"/>
                <a:sym typeface="Open Sans 1"/>
              </a:rPr>
              <a:t>vital for </a:t>
            </a:r>
          </a:p>
          <a:p>
            <a:pPr algn="l">
              <a:lnSpc>
                <a:spcPts val="3827"/>
              </a:lnSpc>
            </a:pPr>
            <a:r>
              <a:rPr lang="en-US" sz="2199" spc="59">
                <a:solidFill>
                  <a:srgbClr val="000000"/>
                </a:solidFill>
                <a:latin typeface="Open Sans 1"/>
                <a:ea typeface="Open Sans 1"/>
                <a:cs typeface="Open Sans 1"/>
                <a:sym typeface="Open Sans 1"/>
              </a:rPr>
              <a:t>uncovering </a:t>
            </a:r>
          </a:p>
          <a:p>
            <a:pPr algn="l">
              <a:lnSpc>
                <a:spcPts val="3827"/>
              </a:lnSpc>
            </a:pPr>
            <a:r>
              <a:rPr lang="en-US" sz="2199" spc="59">
                <a:solidFill>
                  <a:srgbClr val="000000"/>
                </a:solidFill>
                <a:latin typeface="Open Sans 1"/>
                <a:ea typeface="Open Sans 1"/>
                <a:cs typeface="Open Sans 1"/>
                <a:sym typeface="Open Sans 1"/>
              </a:rPr>
              <a:t>hidden</a:t>
            </a:r>
          </a:p>
          <a:p>
            <a:pPr algn="l">
              <a:lnSpc>
                <a:spcPts val="3827"/>
              </a:lnSpc>
            </a:pPr>
            <a:r>
              <a:rPr lang="en-US" sz="2199" spc="59">
                <a:solidFill>
                  <a:srgbClr val="000000"/>
                </a:solidFill>
                <a:latin typeface="Open Sans 1"/>
                <a:ea typeface="Open Sans 1"/>
                <a:cs typeface="Open Sans 1"/>
                <a:sym typeface="Open Sans 1"/>
              </a:rPr>
              <a:t>information </a:t>
            </a:r>
          </a:p>
          <a:p>
            <a:pPr algn="l">
              <a:lnSpc>
                <a:spcPts val="3827"/>
              </a:lnSpc>
            </a:pPr>
            <a:r>
              <a:rPr lang="en-US" sz="2199" spc="59">
                <a:solidFill>
                  <a:srgbClr val="000000"/>
                </a:solidFill>
                <a:latin typeface="Open Sans 1"/>
                <a:ea typeface="Open Sans 1"/>
                <a:cs typeface="Open Sans 1"/>
                <a:sym typeface="Open Sans 1"/>
              </a:rPr>
              <a:t>and breaking </a:t>
            </a:r>
          </a:p>
          <a:p>
            <a:pPr algn="l">
              <a:lnSpc>
                <a:spcPts val="3827"/>
              </a:lnSpc>
            </a:pPr>
            <a:r>
              <a:rPr lang="en-US" sz="2199" spc="59">
                <a:solidFill>
                  <a:srgbClr val="000000"/>
                </a:solidFill>
                <a:latin typeface="Open Sans 1"/>
                <a:ea typeface="Open Sans 1"/>
                <a:cs typeface="Open Sans 1"/>
                <a:sym typeface="Open Sans 1"/>
              </a:rPr>
              <a:t>through encoded defenses</a:t>
            </a:r>
          </a:p>
        </p:txBody>
      </p:sp>
      <p:grpSp>
        <p:nvGrpSpPr>
          <p:cNvPr name="Group 40" id="40"/>
          <p:cNvGrpSpPr/>
          <p:nvPr/>
        </p:nvGrpSpPr>
        <p:grpSpPr>
          <a:xfrm rot="5400000">
            <a:off x="13702381" y="5795799"/>
            <a:ext cx="1751994" cy="5361844"/>
            <a:chOff x="0" y="0"/>
            <a:chExt cx="461431" cy="1412173"/>
          </a:xfrm>
        </p:grpSpPr>
        <p:sp>
          <p:nvSpPr>
            <p:cNvPr name="Freeform 41" id="41"/>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42" id="42"/>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sp>
        <p:nvSpPr>
          <p:cNvPr name="TextBox 43" id="43"/>
          <p:cNvSpPr txBox="true"/>
          <p:nvPr/>
        </p:nvSpPr>
        <p:spPr>
          <a:xfrm rot="0">
            <a:off x="12713406" y="8296875"/>
            <a:ext cx="4545894" cy="417195"/>
          </a:xfrm>
          <a:prstGeom prst="rect">
            <a:avLst/>
          </a:prstGeom>
        </p:spPr>
        <p:txBody>
          <a:bodyPr anchor="t" rtlCol="false" tIns="0" lIns="0" bIns="0" rIns="0">
            <a:spAutoFit/>
          </a:bodyPr>
          <a:lstStyle/>
          <a:p>
            <a:pPr algn="l" marL="259083" indent="-129542" lvl="1">
              <a:lnSpc>
                <a:spcPts val="1680"/>
              </a:lnSpc>
              <a:buFont typeface="Arial"/>
              <a:buChar char="•"/>
            </a:pPr>
            <a:r>
              <a:rPr lang="en-US" b="true" sz="1200">
                <a:solidFill>
                  <a:srgbClr val="FFFFFF"/>
                </a:solidFill>
                <a:latin typeface="Aileron Bold"/>
                <a:ea typeface="Aileron Bold"/>
                <a:cs typeface="Aileron Bold"/>
                <a:sym typeface="Aileron Bold"/>
              </a:rPr>
              <a:t>gpg --import </a:t>
            </a:r>
            <a:r>
              <a:rPr lang="en-US" b="true" sz="1200" i="true">
                <a:solidFill>
                  <a:srgbClr val="433B40"/>
                </a:solidFill>
                <a:latin typeface="Aileron Bold Italics"/>
                <a:ea typeface="Aileron Bold Italics"/>
                <a:cs typeface="Aileron Bold Italics"/>
                <a:sym typeface="Aileron Bold Italics"/>
              </a:rPr>
              <a:t>.hidden-key</a:t>
            </a:r>
          </a:p>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gpg -d -o </a:t>
            </a:r>
            <a:r>
              <a:rPr lang="en-US" b="true" sz="1200" i="true">
                <a:solidFill>
                  <a:srgbClr val="433B40"/>
                </a:solidFill>
                <a:latin typeface="Aileron Bold Italics"/>
                <a:ea typeface="Aileron Bold Italics"/>
                <a:cs typeface="Aileron Bold Italics"/>
                <a:sym typeface="Aileron Bold Italics"/>
              </a:rPr>
              <a:t>&lt;file&gt;</a:t>
            </a:r>
            <a:r>
              <a:rPr lang="en-US" b="true" sz="1200">
                <a:solidFill>
                  <a:srgbClr val="FFFFFF"/>
                </a:solidFill>
                <a:latin typeface="Aileron Bold"/>
                <a:ea typeface="Aileron Bold"/>
                <a:cs typeface="Aileron Bold"/>
                <a:sym typeface="Aileron Bold"/>
              </a:rPr>
              <a:t>.xlsx </a:t>
            </a:r>
            <a:r>
              <a:rPr lang="en-US" b="true" sz="1200" i="true">
                <a:solidFill>
                  <a:srgbClr val="433B40"/>
                </a:solidFill>
                <a:latin typeface="Aileron Bold Italics"/>
                <a:ea typeface="Aileron Bold Italics"/>
                <a:cs typeface="Aileron Bold Italics"/>
                <a:sym typeface="Aileron Bold Italics"/>
              </a:rPr>
              <a:t>&lt;file&gt;</a:t>
            </a:r>
            <a:r>
              <a:rPr lang="en-US" b="true" sz="1200">
                <a:solidFill>
                  <a:srgbClr val="FFFFFF"/>
                </a:solidFill>
                <a:latin typeface="Aileron Bold"/>
                <a:ea typeface="Aileron Bold"/>
                <a:cs typeface="Aileron Bold"/>
                <a:sym typeface="Aileron Bold"/>
              </a:rPr>
              <a:t>.xlsx.gpg</a:t>
            </a:r>
          </a:p>
        </p:txBody>
      </p:sp>
      <p:grpSp>
        <p:nvGrpSpPr>
          <p:cNvPr name="Group 44" id="44"/>
          <p:cNvGrpSpPr/>
          <p:nvPr/>
        </p:nvGrpSpPr>
        <p:grpSpPr>
          <a:xfrm rot="0">
            <a:off x="7707455" y="7478694"/>
            <a:ext cx="5005951" cy="2006832"/>
            <a:chOff x="0" y="0"/>
            <a:chExt cx="1951481" cy="782327"/>
          </a:xfrm>
        </p:grpSpPr>
        <p:sp>
          <p:nvSpPr>
            <p:cNvPr name="Freeform 45" id="45"/>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46" id="46"/>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47" id="47"/>
          <p:cNvSpPr txBox="true"/>
          <p:nvPr/>
        </p:nvSpPr>
        <p:spPr>
          <a:xfrm rot="0">
            <a:off x="7967823" y="8491185"/>
            <a:ext cx="4745583" cy="297180"/>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For handling encrypted files</a:t>
            </a:r>
          </a:p>
        </p:txBody>
      </p:sp>
      <p:sp>
        <p:nvSpPr>
          <p:cNvPr name="TextBox 48" id="48"/>
          <p:cNvSpPr txBox="true"/>
          <p:nvPr/>
        </p:nvSpPr>
        <p:spPr>
          <a:xfrm rot="0">
            <a:off x="7967823" y="7952070"/>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GPG</a:t>
            </a:r>
          </a:p>
        </p:txBody>
      </p:sp>
      <p:sp>
        <p:nvSpPr>
          <p:cNvPr name="Freeform 49" id="49"/>
          <p:cNvSpPr/>
          <p:nvPr/>
        </p:nvSpPr>
        <p:spPr>
          <a:xfrm flipH="false" flipV="false" rot="0">
            <a:off x="2724697" y="4977520"/>
            <a:ext cx="4581367" cy="3467788"/>
          </a:xfrm>
          <a:custGeom>
            <a:avLst/>
            <a:gdLst/>
            <a:ahLst/>
            <a:cxnLst/>
            <a:rect r="r" b="b" t="t" l="l"/>
            <a:pathLst>
              <a:path h="3467788" w="4581367">
                <a:moveTo>
                  <a:pt x="0" y="0"/>
                </a:moveTo>
                <a:lnTo>
                  <a:pt x="4581366" y="0"/>
                </a:lnTo>
                <a:lnTo>
                  <a:pt x="4581366" y="3467788"/>
                </a:lnTo>
                <a:lnTo>
                  <a:pt x="0" y="3467788"/>
                </a:lnTo>
                <a:lnTo>
                  <a:pt x="0" y="0"/>
                </a:lnTo>
                <a:close/>
              </a:path>
            </a:pathLst>
          </a:custGeom>
          <a:blipFill>
            <a:blip r:embed="rId2"/>
            <a:stretch>
              <a:fillRect l="0" t="0" r="0" b="0"/>
            </a:stretch>
          </a:blipFill>
        </p:spPr>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427764" y="1414072"/>
            <a:ext cx="9317548" cy="7423153"/>
            <a:chOff x="0" y="0"/>
            <a:chExt cx="2454004" cy="1955069"/>
          </a:xfrm>
        </p:grpSpPr>
        <p:sp>
          <p:nvSpPr>
            <p:cNvPr name="Freeform 3" id="3"/>
            <p:cNvSpPr/>
            <p:nvPr/>
          </p:nvSpPr>
          <p:spPr>
            <a:xfrm flipH="false" flipV="false" rot="0">
              <a:off x="0" y="0"/>
              <a:ext cx="2454004" cy="1955069"/>
            </a:xfrm>
            <a:custGeom>
              <a:avLst/>
              <a:gdLst/>
              <a:ahLst/>
              <a:cxnLst/>
              <a:rect r="r" b="b" t="t" l="l"/>
              <a:pathLst>
                <a:path h="1955069" w="2454004">
                  <a:moveTo>
                    <a:pt x="0" y="0"/>
                  </a:moveTo>
                  <a:lnTo>
                    <a:pt x="2454004" y="0"/>
                  </a:lnTo>
                  <a:lnTo>
                    <a:pt x="2454004" y="1955069"/>
                  </a:lnTo>
                  <a:lnTo>
                    <a:pt x="0" y="1955069"/>
                  </a:lnTo>
                  <a:close/>
                </a:path>
              </a:pathLst>
            </a:custGeom>
            <a:solidFill>
              <a:srgbClr val="E6E6E6"/>
            </a:solidFill>
          </p:spPr>
        </p:sp>
        <p:sp>
          <p:nvSpPr>
            <p:cNvPr name="TextBox 4" id="4"/>
            <p:cNvSpPr txBox="true"/>
            <p:nvPr/>
          </p:nvSpPr>
          <p:spPr>
            <a:xfrm>
              <a:off x="0" y="-38100"/>
              <a:ext cx="2454004" cy="19931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374194" y="-662825"/>
            <a:ext cx="2701005" cy="5449393"/>
            <a:chOff x="0" y="0"/>
            <a:chExt cx="711376" cy="1435231"/>
          </a:xfrm>
        </p:grpSpPr>
        <p:sp>
          <p:nvSpPr>
            <p:cNvPr name="Freeform 6" id="6"/>
            <p:cNvSpPr/>
            <p:nvPr/>
          </p:nvSpPr>
          <p:spPr>
            <a:xfrm flipH="false" flipV="false" rot="0">
              <a:off x="0" y="0"/>
              <a:ext cx="711376" cy="1435231"/>
            </a:xfrm>
            <a:custGeom>
              <a:avLst/>
              <a:gdLst/>
              <a:ahLst/>
              <a:cxnLst/>
              <a:rect r="r" b="b" t="t" l="l"/>
              <a:pathLst>
                <a:path h="1435231" w="711376">
                  <a:moveTo>
                    <a:pt x="0" y="0"/>
                  </a:moveTo>
                  <a:lnTo>
                    <a:pt x="711376" y="0"/>
                  </a:lnTo>
                  <a:lnTo>
                    <a:pt x="711376" y="1435231"/>
                  </a:lnTo>
                  <a:lnTo>
                    <a:pt x="0" y="1435231"/>
                  </a:lnTo>
                  <a:close/>
                </a:path>
              </a:pathLst>
            </a:custGeom>
            <a:solidFill>
              <a:srgbClr val="E6E6E6"/>
            </a:solidFill>
          </p:spPr>
        </p:sp>
        <p:sp>
          <p:nvSpPr>
            <p:cNvPr name="TextBox 7" id="7"/>
            <p:cNvSpPr txBox="true"/>
            <p:nvPr/>
          </p:nvSpPr>
          <p:spPr>
            <a:xfrm>
              <a:off x="0" y="-38100"/>
              <a:ext cx="711376" cy="1473331"/>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028700" y="1320971"/>
            <a:ext cx="7204748" cy="2616520"/>
            <a:chOff x="0" y="0"/>
            <a:chExt cx="9606330" cy="3488693"/>
          </a:xfrm>
        </p:grpSpPr>
        <p:sp>
          <p:nvSpPr>
            <p:cNvPr name="TextBox 9" id="9"/>
            <p:cNvSpPr txBox="true"/>
            <p:nvPr/>
          </p:nvSpPr>
          <p:spPr>
            <a:xfrm rot="0">
              <a:off x="0" y="287867"/>
              <a:ext cx="8998880" cy="2920153"/>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Bold"/>
                  <a:ea typeface="Playfair Display Bold"/>
                  <a:cs typeface="Playfair Display Bold"/>
                  <a:sym typeface="Playfair Display Bold"/>
                </a:rPr>
                <a:t>Technologies Used</a:t>
              </a:r>
            </a:p>
          </p:txBody>
        </p:sp>
        <p:sp>
          <p:nvSpPr>
            <p:cNvPr name="TextBox 10" id="10"/>
            <p:cNvSpPr txBox="true"/>
            <p:nvPr/>
          </p:nvSpPr>
          <p:spPr>
            <a:xfrm rot="0">
              <a:off x="0" y="-47625"/>
              <a:ext cx="9606330" cy="449792"/>
            </a:xfrm>
            <a:prstGeom prst="rect">
              <a:avLst/>
            </a:prstGeom>
          </p:spPr>
          <p:txBody>
            <a:bodyPr anchor="t" rtlCol="false" tIns="0" lIns="0" bIns="0" rIns="0">
              <a:spAutoFit/>
            </a:bodyPr>
            <a:lstStyle/>
            <a:p>
              <a:pPr algn="l">
                <a:lnSpc>
                  <a:spcPts val="2800"/>
                </a:lnSpc>
              </a:pPr>
              <a:r>
                <a:rPr lang="en-US" sz="2000" spc="88">
                  <a:solidFill>
                    <a:srgbClr val="000000"/>
                  </a:solidFill>
                  <a:latin typeface="Open Sans 1"/>
                  <a:ea typeface="Open Sans 1"/>
                  <a:cs typeface="Open Sans 1"/>
                  <a:sym typeface="Open Sans 1"/>
                </a:rPr>
                <a:t>ADDITIONAL TOOLS</a:t>
              </a:r>
            </a:p>
          </p:txBody>
        </p:sp>
        <p:sp>
          <p:nvSpPr>
            <p:cNvPr name="AutoShape 11" id="11"/>
            <p:cNvSpPr/>
            <p:nvPr/>
          </p:nvSpPr>
          <p:spPr>
            <a:xfrm>
              <a:off x="0" y="3463293"/>
              <a:ext cx="3304424" cy="0"/>
            </a:xfrm>
            <a:prstGeom prst="line">
              <a:avLst/>
            </a:prstGeom>
            <a:ln cap="flat" w="50800">
              <a:solidFill>
                <a:srgbClr val="5B5B5B"/>
              </a:solidFill>
              <a:prstDash val="solid"/>
              <a:headEnd type="none" len="sm" w="sm"/>
              <a:tailEnd type="none" len="sm" w="sm"/>
            </a:ln>
          </p:spPr>
        </p:sp>
      </p:grpSp>
      <p:grpSp>
        <p:nvGrpSpPr>
          <p:cNvPr name="Group 12" id="12"/>
          <p:cNvGrpSpPr/>
          <p:nvPr/>
        </p:nvGrpSpPr>
        <p:grpSpPr>
          <a:xfrm rot="5400000">
            <a:off x="13702381" y="-858180"/>
            <a:ext cx="1751994" cy="5361844"/>
            <a:chOff x="0" y="0"/>
            <a:chExt cx="461431" cy="1412173"/>
          </a:xfrm>
        </p:grpSpPr>
        <p:sp>
          <p:nvSpPr>
            <p:cNvPr name="Freeform 13" id="13"/>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14" id="14"/>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grpSp>
        <p:nvGrpSpPr>
          <p:cNvPr name="Group 15" id="15"/>
          <p:cNvGrpSpPr/>
          <p:nvPr/>
        </p:nvGrpSpPr>
        <p:grpSpPr>
          <a:xfrm rot="5400000">
            <a:off x="13702381" y="1349625"/>
            <a:ext cx="1751994" cy="5361844"/>
            <a:chOff x="0" y="0"/>
            <a:chExt cx="461431" cy="1412173"/>
          </a:xfrm>
        </p:grpSpPr>
        <p:sp>
          <p:nvSpPr>
            <p:cNvPr name="Freeform 16" id="16"/>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17" id="17"/>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grpSp>
        <p:nvGrpSpPr>
          <p:cNvPr name="Group 18" id="18"/>
          <p:cNvGrpSpPr/>
          <p:nvPr/>
        </p:nvGrpSpPr>
        <p:grpSpPr>
          <a:xfrm rot="5400000">
            <a:off x="13702381" y="3569892"/>
            <a:ext cx="1751994" cy="5361844"/>
            <a:chOff x="0" y="0"/>
            <a:chExt cx="461431" cy="1412173"/>
          </a:xfrm>
        </p:grpSpPr>
        <p:sp>
          <p:nvSpPr>
            <p:cNvPr name="Freeform 19" id="19"/>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20" id="20"/>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grpSp>
        <p:nvGrpSpPr>
          <p:cNvPr name="Group 21" id="21"/>
          <p:cNvGrpSpPr/>
          <p:nvPr/>
        </p:nvGrpSpPr>
        <p:grpSpPr>
          <a:xfrm rot="0">
            <a:off x="7707455" y="801474"/>
            <a:ext cx="5005951" cy="2006832"/>
            <a:chOff x="0" y="0"/>
            <a:chExt cx="1951481" cy="782327"/>
          </a:xfrm>
        </p:grpSpPr>
        <p:sp>
          <p:nvSpPr>
            <p:cNvPr name="Freeform 22" id="22"/>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23" id="23"/>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grpSp>
        <p:nvGrpSpPr>
          <p:cNvPr name="Group 24" id="24"/>
          <p:cNvGrpSpPr/>
          <p:nvPr/>
        </p:nvGrpSpPr>
        <p:grpSpPr>
          <a:xfrm rot="0">
            <a:off x="7707455" y="3026284"/>
            <a:ext cx="5005951" cy="2006832"/>
            <a:chOff x="0" y="0"/>
            <a:chExt cx="1951481" cy="782327"/>
          </a:xfrm>
        </p:grpSpPr>
        <p:sp>
          <p:nvSpPr>
            <p:cNvPr name="Freeform 25" id="25"/>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26" id="26"/>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grpSp>
        <p:nvGrpSpPr>
          <p:cNvPr name="Group 27" id="27"/>
          <p:cNvGrpSpPr/>
          <p:nvPr/>
        </p:nvGrpSpPr>
        <p:grpSpPr>
          <a:xfrm rot="0">
            <a:off x="7707455" y="5252788"/>
            <a:ext cx="5005951" cy="2006832"/>
            <a:chOff x="0" y="0"/>
            <a:chExt cx="1951481" cy="782327"/>
          </a:xfrm>
        </p:grpSpPr>
        <p:sp>
          <p:nvSpPr>
            <p:cNvPr name="Freeform 28" id="28"/>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29" id="29"/>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grpSp>
        <p:nvGrpSpPr>
          <p:cNvPr name="Group 30" id="30"/>
          <p:cNvGrpSpPr/>
          <p:nvPr/>
        </p:nvGrpSpPr>
        <p:grpSpPr>
          <a:xfrm rot="5400000">
            <a:off x="13702381" y="5795799"/>
            <a:ext cx="1751994" cy="5361844"/>
            <a:chOff x="0" y="0"/>
            <a:chExt cx="461431" cy="1412173"/>
          </a:xfrm>
        </p:grpSpPr>
        <p:sp>
          <p:nvSpPr>
            <p:cNvPr name="Freeform 31" id="31"/>
            <p:cNvSpPr/>
            <p:nvPr/>
          </p:nvSpPr>
          <p:spPr>
            <a:xfrm flipH="false" flipV="false" rot="0">
              <a:off x="0" y="0"/>
              <a:ext cx="461431" cy="1412173"/>
            </a:xfrm>
            <a:custGeom>
              <a:avLst/>
              <a:gdLst/>
              <a:ahLst/>
              <a:cxnLst/>
              <a:rect r="r" b="b" t="t" l="l"/>
              <a:pathLst>
                <a:path h="1412173" w="461431">
                  <a:moveTo>
                    <a:pt x="0" y="0"/>
                  </a:moveTo>
                  <a:lnTo>
                    <a:pt x="461431" y="0"/>
                  </a:lnTo>
                  <a:lnTo>
                    <a:pt x="461431" y="1412173"/>
                  </a:lnTo>
                  <a:lnTo>
                    <a:pt x="0" y="1412173"/>
                  </a:lnTo>
                  <a:close/>
                </a:path>
              </a:pathLst>
            </a:custGeom>
            <a:solidFill>
              <a:srgbClr val="898989"/>
            </a:solidFill>
          </p:spPr>
        </p:sp>
        <p:sp>
          <p:nvSpPr>
            <p:cNvPr name="TextBox 32" id="32"/>
            <p:cNvSpPr txBox="true"/>
            <p:nvPr/>
          </p:nvSpPr>
          <p:spPr>
            <a:xfrm>
              <a:off x="0" y="-38100"/>
              <a:ext cx="461431" cy="1450273"/>
            </a:xfrm>
            <a:prstGeom prst="rect">
              <a:avLst/>
            </a:prstGeom>
          </p:spPr>
          <p:txBody>
            <a:bodyPr anchor="ctr" rtlCol="false" tIns="50800" lIns="50800" bIns="50800" rIns="50800"/>
            <a:lstStyle/>
            <a:p>
              <a:pPr algn="ctr">
                <a:lnSpc>
                  <a:spcPts val="2659"/>
                </a:lnSpc>
                <a:spcBef>
                  <a:spcPct val="0"/>
                </a:spcBef>
              </a:pPr>
            </a:p>
          </p:txBody>
        </p:sp>
      </p:grpSp>
      <p:grpSp>
        <p:nvGrpSpPr>
          <p:cNvPr name="Group 33" id="33"/>
          <p:cNvGrpSpPr/>
          <p:nvPr/>
        </p:nvGrpSpPr>
        <p:grpSpPr>
          <a:xfrm rot="0">
            <a:off x="7707455" y="7478694"/>
            <a:ext cx="5005951" cy="2006832"/>
            <a:chOff x="0" y="0"/>
            <a:chExt cx="1951481" cy="782327"/>
          </a:xfrm>
        </p:grpSpPr>
        <p:sp>
          <p:nvSpPr>
            <p:cNvPr name="Freeform 34" id="34"/>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35" id="35"/>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36" id="36"/>
          <p:cNvSpPr txBox="true"/>
          <p:nvPr/>
        </p:nvSpPr>
        <p:spPr>
          <a:xfrm rot="0">
            <a:off x="12713406" y="1682797"/>
            <a:ext cx="4545894" cy="417195"/>
          </a:xfrm>
          <a:prstGeom prst="rect">
            <a:avLst/>
          </a:prstGeom>
        </p:spPr>
        <p:txBody>
          <a:bodyPr anchor="t" rtlCol="false" tIns="0" lIns="0" bIns="0" rIns="0">
            <a:spAutoFit/>
          </a:bodyPr>
          <a:lstStyle/>
          <a:p>
            <a:pPr algn="l" marL="259083" indent="-129542" lvl="1">
              <a:lnSpc>
                <a:spcPts val="1680"/>
              </a:lnSpc>
              <a:buFont typeface="Arial"/>
              <a:buChar char="•"/>
            </a:pPr>
            <a:r>
              <a:rPr lang="en-US" b="true" sz="1200">
                <a:solidFill>
                  <a:srgbClr val="FFFFFF"/>
                </a:solidFill>
                <a:latin typeface="Aileron Bold"/>
                <a:ea typeface="Aileron Bold"/>
                <a:cs typeface="Aileron Bold"/>
                <a:sym typeface="Aileron Bold"/>
              </a:rPr>
              <a:t>hydra -L </a:t>
            </a:r>
            <a:r>
              <a:rPr lang="en-US" b="true" sz="1200" i="true">
                <a:solidFill>
                  <a:srgbClr val="433B40"/>
                </a:solidFill>
                <a:latin typeface="Aileron Bold Italics"/>
                <a:ea typeface="Aileron Bold Italics"/>
                <a:cs typeface="Aileron Bold Italics"/>
                <a:sym typeface="Aileron Bold Italics"/>
              </a:rPr>
              <a:t>username</a:t>
            </a:r>
            <a:r>
              <a:rPr lang="en-US" b="true" sz="1200">
                <a:solidFill>
                  <a:srgbClr val="FFFFFF"/>
                </a:solidFill>
                <a:latin typeface="Aileron Bold"/>
                <a:ea typeface="Aileron Bold"/>
                <a:cs typeface="Aileron Bold"/>
                <a:sym typeface="Aileron Bold"/>
              </a:rPr>
              <a:t>.txt -P </a:t>
            </a:r>
            <a:r>
              <a:rPr lang="en-US" b="true" sz="1200" i="true">
                <a:solidFill>
                  <a:srgbClr val="433B40"/>
                </a:solidFill>
                <a:latin typeface="Aileron Bold Italics"/>
                <a:ea typeface="Aileron Bold Italics"/>
                <a:cs typeface="Aileron Bold Italics"/>
                <a:sym typeface="Aileron Bold Italics"/>
              </a:rPr>
              <a:t>password</a:t>
            </a:r>
            <a:r>
              <a:rPr lang="en-US" b="true" sz="1200">
                <a:solidFill>
                  <a:srgbClr val="FFFFFF"/>
                </a:solidFill>
                <a:latin typeface="Aileron Bold"/>
                <a:ea typeface="Aileron Bold"/>
                <a:cs typeface="Aileron Bold"/>
                <a:sym typeface="Aileron Bold"/>
              </a:rPr>
              <a:t>.txt </a:t>
            </a:r>
            <a:r>
              <a:rPr lang="en-US" b="true" sz="1200" i="true">
                <a:solidFill>
                  <a:srgbClr val="433B40"/>
                </a:solidFill>
                <a:latin typeface="Aileron Bold Italics"/>
                <a:ea typeface="Aileron Bold Italics"/>
                <a:cs typeface="Aileron Bold Italics"/>
                <a:sym typeface="Aileron Bold Italics"/>
              </a:rPr>
              <a:t>&lt;TARGET SERVICE&gt;</a:t>
            </a:r>
          </a:p>
          <a:p>
            <a:pPr algn="l" marL="259083" indent="-129542" lvl="1">
              <a:lnSpc>
                <a:spcPts val="1680"/>
              </a:lnSpc>
              <a:spcBef>
                <a:spcPct val="0"/>
              </a:spcBef>
              <a:buFont typeface="Arial"/>
              <a:buChar char="•"/>
            </a:pPr>
            <a:r>
              <a:rPr lang="en-US" sz="1200">
                <a:solidFill>
                  <a:srgbClr val="FFFFFF"/>
                </a:solidFill>
                <a:latin typeface="Aileron"/>
                <a:ea typeface="Aileron"/>
                <a:cs typeface="Aileron"/>
                <a:sym typeface="Aileron"/>
              </a:rPr>
              <a:t>Additional flags: </a:t>
            </a:r>
            <a:r>
              <a:rPr lang="en-US" b="true" sz="1200">
                <a:solidFill>
                  <a:srgbClr val="FFFFFF"/>
                </a:solidFill>
                <a:latin typeface="Aileron Bold"/>
                <a:ea typeface="Aileron Bold"/>
                <a:cs typeface="Aileron Bold"/>
                <a:sym typeface="Aileron Bold"/>
              </a:rPr>
              <a:t>-l</a:t>
            </a:r>
            <a:r>
              <a:rPr lang="en-US" sz="1200">
                <a:solidFill>
                  <a:srgbClr val="FFFFFF"/>
                </a:solidFill>
                <a:latin typeface="Aileron"/>
                <a:ea typeface="Aileron"/>
                <a:cs typeface="Aileron"/>
                <a:sym typeface="Aileron"/>
              </a:rPr>
              <a:t> (known username), </a:t>
            </a:r>
            <a:r>
              <a:rPr lang="en-US" b="true" sz="1200">
                <a:solidFill>
                  <a:srgbClr val="FFFFFF"/>
                </a:solidFill>
                <a:latin typeface="Aileron Bold"/>
                <a:ea typeface="Aileron Bold"/>
                <a:cs typeface="Aileron Bold"/>
                <a:sym typeface="Aileron Bold"/>
              </a:rPr>
              <a:t>-p</a:t>
            </a:r>
            <a:r>
              <a:rPr lang="en-US" sz="1200">
                <a:solidFill>
                  <a:srgbClr val="FFFFFF"/>
                </a:solidFill>
                <a:latin typeface="Aileron"/>
                <a:ea typeface="Aileron"/>
                <a:cs typeface="Aileron"/>
                <a:sym typeface="Aileron"/>
              </a:rPr>
              <a:t> (known password).</a:t>
            </a:r>
          </a:p>
        </p:txBody>
      </p:sp>
      <p:sp>
        <p:nvSpPr>
          <p:cNvPr name="TextBox 37" id="37"/>
          <p:cNvSpPr txBox="true"/>
          <p:nvPr/>
        </p:nvSpPr>
        <p:spPr>
          <a:xfrm rot="0">
            <a:off x="12713406" y="3806815"/>
            <a:ext cx="4545894" cy="417195"/>
          </a:xfrm>
          <a:prstGeom prst="rect">
            <a:avLst/>
          </a:prstGeom>
        </p:spPr>
        <p:txBody>
          <a:bodyPr anchor="t" rtlCol="false" tIns="0" lIns="0" bIns="0" rIns="0">
            <a:spAutoFit/>
          </a:bodyPr>
          <a:lstStyle/>
          <a:p>
            <a:pPr algn="l" marL="259083" indent="-129542" lvl="1">
              <a:lnSpc>
                <a:spcPts val="1680"/>
              </a:lnSpc>
              <a:buFont typeface="Arial"/>
              <a:buChar char="•"/>
            </a:pPr>
            <a:r>
              <a:rPr lang="en-US" b="true" sz="1200">
                <a:solidFill>
                  <a:srgbClr val="FFFFFF"/>
                </a:solidFill>
                <a:latin typeface="Aileron Bold"/>
                <a:ea typeface="Aileron Bold"/>
                <a:cs typeface="Aileron Bold"/>
                <a:sym typeface="Aileron Bold"/>
              </a:rPr>
              <a:t>sqlmap -u </a:t>
            </a:r>
            <a:r>
              <a:rPr lang="en-US" b="true" sz="1200" i="true">
                <a:solidFill>
                  <a:srgbClr val="433B40"/>
                </a:solidFill>
                <a:latin typeface="Aileron Bold Italics"/>
                <a:ea typeface="Aileron Bold Italics"/>
                <a:cs typeface="Aileron Bold Italics"/>
                <a:sym typeface="Aileron Bold Italics"/>
              </a:rPr>
              <a:t>&lt;URL&gt;</a:t>
            </a:r>
            <a:r>
              <a:rPr lang="en-US" b="true" sz="1200">
                <a:solidFill>
                  <a:srgbClr val="FFFFFF"/>
                </a:solidFill>
                <a:latin typeface="Aileron Bold"/>
                <a:ea typeface="Aileron Bold"/>
                <a:cs typeface="Aileron Bold"/>
                <a:sym typeface="Aileron Bold"/>
              </a:rPr>
              <a:t> --dbs</a:t>
            </a:r>
          </a:p>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--dbs: </a:t>
            </a:r>
            <a:r>
              <a:rPr lang="en-US" sz="1200">
                <a:solidFill>
                  <a:srgbClr val="FFFFFF"/>
                </a:solidFill>
                <a:latin typeface="Aileron"/>
                <a:ea typeface="Aileron"/>
                <a:cs typeface="Aileron"/>
                <a:sym typeface="Aileron"/>
              </a:rPr>
              <a:t>Names of the available databases</a:t>
            </a:r>
          </a:p>
        </p:txBody>
      </p:sp>
      <p:sp>
        <p:nvSpPr>
          <p:cNvPr name="TextBox 38" id="38"/>
          <p:cNvSpPr txBox="true"/>
          <p:nvPr/>
        </p:nvSpPr>
        <p:spPr>
          <a:xfrm rot="0">
            <a:off x="12713406" y="5966194"/>
            <a:ext cx="4545894" cy="626745"/>
          </a:xfrm>
          <a:prstGeom prst="rect">
            <a:avLst/>
          </a:prstGeom>
        </p:spPr>
        <p:txBody>
          <a:bodyPr anchor="t" rtlCol="false" tIns="0" lIns="0" bIns="0" rIns="0">
            <a:spAutoFit/>
          </a:bodyPr>
          <a:lstStyle/>
          <a:p>
            <a:pPr algn="l" marL="259083" indent="-129542" lvl="1">
              <a:lnSpc>
                <a:spcPts val="1680"/>
              </a:lnSpc>
              <a:spcBef>
                <a:spcPct val="0"/>
              </a:spcBef>
              <a:buFont typeface="Arial"/>
              <a:buChar char="•"/>
            </a:pPr>
            <a:r>
              <a:rPr lang="en-US" b="true" sz="1200">
                <a:solidFill>
                  <a:srgbClr val="FFFFFF"/>
                </a:solidFill>
                <a:latin typeface="Aileron Bold"/>
                <a:ea typeface="Aileron Bold"/>
                <a:cs typeface="Aileron Bold"/>
                <a:sym typeface="Aileron Bold"/>
              </a:rPr>
              <a:t>curl -X POST -H "</a:t>
            </a:r>
            <a:r>
              <a:rPr lang="en-US" b="true" sz="1200" i="true">
                <a:solidFill>
                  <a:srgbClr val="433B40"/>
                </a:solidFill>
                <a:latin typeface="Aileron Bold Italics"/>
                <a:ea typeface="Aileron Bold Italics"/>
                <a:cs typeface="Aileron Bold Italics"/>
                <a:sym typeface="Aileron Bold Italics"/>
              </a:rPr>
              <a:t>Content-Type: application/json</a:t>
            </a:r>
            <a:r>
              <a:rPr lang="en-US" b="true" sz="1200">
                <a:solidFill>
                  <a:srgbClr val="FFFFFF"/>
                </a:solidFill>
                <a:latin typeface="Aileron Bold"/>
                <a:ea typeface="Aileron Bold"/>
                <a:cs typeface="Aileron Bold"/>
                <a:sym typeface="Aileron Bold"/>
              </a:rPr>
              <a:t>" -d '</a:t>
            </a:r>
            <a:r>
              <a:rPr lang="en-US" b="true" sz="1200" i="true">
                <a:solidFill>
                  <a:srgbClr val="433B40"/>
                </a:solidFill>
                <a:latin typeface="Aileron Bold Italics"/>
                <a:ea typeface="Aileron Bold Italics"/>
                <a:cs typeface="Aileron Bold Italics"/>
                <a:sym typeface="Aileron Bold Italics"/>
              </a:rPr>
              <a:t>{"key":"value"}</a:t>
            </a:r>
            <a:r>
              <a:rPr lang="en-US" b="true" sz="1200">
                <a:solidFill>
                  <a:srgbClr val="FFFFFF"/>
                </a:solidFill>
                <a:latin typeface="Aileron Bold"/>
                <a:ea typeface="Aileron Bold"/>
                <a:cs typeface="Aileron Bold"/>
                <a:sym typeface="Aileron Bold"/>
              </a:rPr>
              <a:t>' http://</a:t>
            </a:r>
            <a:r>
              <a:rPr lang="en-US" b="true" sz="1200" i="true">
                <a:solidFill>
                  <a:srgbClr val="433B40"/>
                </a:solidFill>
                <a:latin typeface="Aileron Bold Italics"/>
                <a:ea typeface="Aileron Bold Italics"/>
                <a:cs typeface="Aileron Bold Italics"/>
                <a:sym typeface="Aileron Bold Italics"/>
              </a:rPr>
              <a:t>&lt;TARGET IP&gt;</a:t>
            </a:r>
            <a:r>
              <a:rPr lang="en-US" b="true" sz="1200">
                <a:solidFill>
                  <a:srgbClr val="FFFFFF"/>
                </a:solidFill>
                <a:latin typeface="Aileron Bold"/>
                <a:ea typeface="Aileron Bold"/>
                <a:cs typeface="Aileron Bold"/>
                <a:sym typeface="Aileron Bold"/>
              </a:rPr>
              <a:t>:</a:t>
            </a:r>
            <a:r>
              <a:rPr lang="en-US" b="true" sz="1200" u="sng">
                <a:solidFill>
                  <a:srgbClr val="433B40"/>
                </a:solidFill>
                <a:latin typeface="Aileron Bold"/>
                <a:ea typeface="Aileron Bold"/>
                <a:cs typeface="Aileron Bold"/>
                <a:sym typeface="Aileron Bold"/>
              </a:rPr>
              <a:t>&lt;PORT&gt;</a:t>
            </a:r>
            <a:r>
              <a:rPr lang="en-US" b="true" sz="1200">
                <a:solidFill>
                  <a:srgbClr val="FFFFFF"/>
                </a:solidFill>
                <a:latin typeface="Aileron Bold"/>
                <a:ea typeface="Aileron Bold"/>
                <a:cs typeface="Aileron Bold"/>
                <a:sym typeface="Aileron Bold"/>
              </a:rPr>
              <a:t>/api/</a:t>
            </a:r>
            <a:r>
              <a:rPr lang="en-US" b="true" sz="1200" i="true">
                <a:solidFill>
                  <a:srgbClr val="433B40"/>
                </a:solidFill>
                <a:latin typeface="Aileron Bold Italics"/>
                <a:ea typeface="Aileron Bold Italics"/>
                <a:cs typeface="Aileron Bold Italics"/>
                <a:sym typeface="Aileron Bold Italics"/>
              </a:rPr>
              <a:t>&lt;username&gt;</a:t>
            </a:r>
          </a:p>
        </p:txBody>
      </p:sp>
      <p:sp>
        <p:nvSpPr>
          <p:cNvPr name="TextBox 39" id="39"/>
          <p:cNvSpPr txBox="true"/>
          <p:nvPr/>
        </p:nvSpPr>
        <p:spPr>
          <a:xfrm rot="0">
            <a:off x="7967823" y="1585642"/>
            <a:ext cx="4485215" cy="61150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Used for brute-force attacks on login services</a:t>
            </a:r>
          </a:p>
        </p:txBody>
      </p:sp>
      <p:sp>
        <p:nvSpPr>
          <p:cNvPr name="TextBox 40" id="40"/>
          <p:cNvSpPr txBox="true"/>
          <p:nvPr/>
        </p:nvSpPr>
        <p:spPr>
          <a:xfrm rot="0">
            <a:off x="7967823" y="1050683"/>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Hydra</a:t>
            </a:r>
          </a:p>
        </p:txBody>
      </p:sp>
      <p:sp>
        <p:nvSpPr>
          <p:cNvPr name="TextBox 41" id="41"/>
          <p:cNvSpPr txBox="true"/>
          <p:nvPr/>
        </p:nvSpPr>
        <p:spPr>
          <a:xfrm rot="0">
            <a:off x="7967823" y="3961014"/>
            <a:ext cx="4485215" cy="925830"/>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An automated SQL injection tool that helps in identifying and exploiting SQL injection flaws</a:t>
            </a:r>
          </a:p>
        </p:txBody>
      </p:sp>
      <p:sp>
        <p:nvSpPr>
          <p:cNvPr name="TextBox 42" id="42"/>
          <p:cNvSpPr txBox="true"/>
          <p:nvPr/>
        </p:nvSpPr>
        <p:spPr>
          <a:xfrm rot="0">
            <a:off x="7967823" y="3440949"/>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Sqlmap</a:t>
            </a:r>
          </a:p>
        </p:txBody>
      </p:sp>
      <p:sp>
        <p:nvSpPr>
          <p:cNvPr name="TextBox 43" id="43"/>
          <p:cNvSpPr txBox="true"/>
          <p:nvPr/>
        </p:nvSpPr>
        <p:spPr>
          <a:xfrm rot="0">
            <a:off x="7967823" y="6265279"/>
            <a:ext cx="4745583" cy="925830"/>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A versatile command-line tool for data transfer, utilized for interacting with web applications via commands</a:t>
            </a:r>
          </a:p>
        </p:txBody>
      </p:sp>
      <p:sp>
        <p:nvSpPr>
          <p:cNvPr name="TextBox 44" id="44"/>
          <p:cNvSpPr txBox="true"/>
          <p:nvPr/>
        </p:nvSpPr>
        <p:spPr>
          <a:xfrm rot="0">
            <a:off x="7967823" y="5726164"/>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Curl</a:t>
            </a:r>
          </a:p>
        </p:txBody>
      </p:sp>
      <p:sp>
        <p:nvSpPr>
          <p:cNvPr name="TextBox 45" id="45"/>
          <p:cNvSpPr txBox="true"/>
          <p:nvPr/>
        </p:nvSpPr>
        <p:spPr>
          <a:xfrm rot="0">
            <a:off x="1028700" y="5029200"/>
            <a:ext cx="5712443" cy="2392300"/>
          </a:xfrm>
          <a:prstGeom prst="rect">
            <a:avLst/>
          </a:prstGeom>
        </p:spPr>
        <p:txBody>
          <a:bodyPr anchor="t" rtlCol="false" tIns="0" lIns="0" bIns="0" rIns="0">
            <a:spAutoFit/>
          </a:bodyPr>
          <a:lstStyle/>
          <a:p>
            <a:pPr algn="l">
              <a:lnSpc>
                <a:spcPts val="3827"/>
              </a:lnSpc>
            </a:pPr>
            <a:r>
              <a:rPr lang="en-US" sz="2199" spc="59">
                <a:solidFill>
                  <a:srgbClr val="000000"/>
                </a:solidFill>
                <a:latin typeface="Open Sans 1"/>
                <a:ea typeface="Open Sans 1"/>
                <a:cs typeface="Open Sans 1"/>
                <a:sym typeface="Open Sans 1"/>
              </a:rPr>
              <a:t>In addition to core </a:t>
            </a:r>
          </a:p>
          <a:p>
            <a:pPr algn="l">
              <a:lnSpc>
                <a:spcPts val="3827"/>
              </a:lnSpc>
            </a:pPr>
            <a:r>
              <a:rPr lang="en-US" sz="2199" spc="59">
                <a:solidFill>
                  <a:srgbClr val="000000"/>
                </a:solidFill>
                <a:latin typeface="Open Sans 1"/>
                <a:ea typeface="Open Sans 1"/>
                <a:cs typeface="Open Sans 1"/>
                <a:sym typeface="Open Sans 1"/>
              </a:rPr>
              <a:t>tools, we employs </a:t>
            </a:r>
          </a:p>
          <a:p>
            <a:pPr algn="l">
              <a:lnSpc>
                <a:spcPts val="3827"/>
              </a:lnSpc>
            </a:pPr>
            <a:r>
              <a:rPr lang="en-US" sz="2199" spc="59">
                <a:solidFill>
                  <a:srgbClr val="000000"/>
                </a:solidFill>
                <a:latin typeface="Open Sans 1"/>
                <a:ea typeface="Open Sans 1"/>
                <a:cs typeface="Open Sans 1"/>
                <a:sym typeface="Open Sans 1"/>
              </a:rPr>
              <a:t>several </a:t>
            </a:r>
          </a:p>
          <a:p>
            <a:pPr algn="l">
              <a:lnSpc>
                <a:spcPts val="3827"/>
              </a:lnSpc>
            </a:pPr>
            <a:r>
              <a:rPr lang="en-US" sz="2199" spc="59">
                <a:solidFill>
                  <a:srgbClr val="000000"/>
                </a:solidFill>
                <a:latin typeface="Open Sans 1"/>
                <a:ea typeface="Open Sans 1"/>
                <a:cs typeface="Open Sans 1"/>
                <a:sym typeface="Open Sans 1"/>
              </a:rPr>
              <a:t>specialized </a:t>
            </a:r>
          </a:p>
          <a:p>
            <a:pPr algn="l">
              <a:lnSpc>
                <a:spcPts val="3827"/>
              </a:lnSpc>
            </a:pPr>
            <a:r>
              <a:rPr lang="en-US" sz="2199" spc="59">
                <a:solidFill>
                  <a:srgbClr val="000000"/>
                </a:solidFill>
                <a:latin typeface="Open Sans 1"/>
                <a:ea typeface="Open Sans 1"/>
                <a:cs typeface="Open Sans 1"/>
                <a:sym typeface="Open Sans 1"/>
              </a:rPr>
              <a:t>tools</a:t>
            </a:r>
          </a:p>
        </p:txBody>
      </p:sp>
      <p:sp>
        <p:nvSpPr>
          <p:cNvPr name="TextBox 46" id="46"/>
          <p:cNvSpPr txBox="true"/>
          <p:nvPr/>
        </p:nvSpPr>
        <p:spPr>
          <a:xfrm rot="0">
            <a:off x="12713406" y="7982550"/>
            <a:ext cx="4545894" cy="1045845"/>
          </a:xfrm>
          <a:prstGeom prst="rect">
            <a:avLst/>
          </a:prstGeom>
        </p:spPr>
        <p:txBody>
          <a:bodyPr anchor="t" rtlCol="false" tIns="0" lIns="0" bIns="0" rIns="0">
            <a:spAutoFit/>
          </a:bodyPr>
          <a:lstStyle/>
          <a:p>
            <a:pPr algn="l" marL="259083" indent="-129542" lvl="1">
              <a:lnSpc>
                <a:spcPts val="1680"/>
              </a:lnSpc>
              <a:buFont typeface="Arial"/>
              <a:buChar char="•"/>
            </a:pPr>
            <a:r>
              <a:rPr lang="en-US" b="true" sz="1200">
                <a:solidFill>
                  <a:srgbClr val="FFFFFF"/>
                </a:solidFill>
                <a:latin typeface="Aileron Bold"/>
                <a:ea typeface="Aileron Bold"/>
                <a:cs typeface="Aileron Bold"/>
                <a:sym typeface="Aileron Bold"/>
              </a:rPr>
              <a:t>wpscan -e u --url http://</a:t>
            </a:r>
            <a:r>
              <a:rPr lang="en-US" b="true" sz="1200" i="true">
                <a:solidFill>
                  <a:srgbClr val="433B40"/>
                </a:solidFill>
                <a:latin typeface="Aileron Bold Italics"/>
                <a:ea typeface="Aileron Bold Italics"/>
                <a:cs typeface="Aileron Bold Italics"/>
                <a:sym typeface="Aileron Bold Italics"/>
              </a:rPr>
              <a:t>&lt;TARGET IP&gt;</a:t>
            </a:r>
            <a:r>
              <a:rPr lang="en-US" b="true" sz="1200">
                <a:solidFill>
                  <a:srgbClr val="FFFFFF"/>
                </a:solidFill>
                <a:latin typeface="Aileron Bold"/>
                <a:ea typeface="Aileron Bold"/>
                <a:cs typeface="Aileron Bold"/>
                <a:sym typeface="Aileron Bold"/>
              </a:rPr>
              <a:t>/wordpress -U </a:t>
            </a:r>
            <a:r>
              <a:rPr lang="en-US" b="true" sz="1200" i="true">
                <a:solidFill>
                  <a:srgbClr val="433B40"/>
                </a:solidFill>
                <a:latin typeface="Aileron Bold Italics"/>
                <a:ea typeface="Aileron Bold Italics"/>
                <a:cs typeface="Aileron Bold Italics"/>
                <a:sym typeface="Aileron Bold Italics"/>
              </a:rPr>
              <a:t>admin</a:t>
            </a:r>
            <a:r>
              <a:rPr lang="en-US" b="true" sz="1200">
                <a:solidFill>
                  <a:srgbClr val="FFFFFF"/>
                </a:solidFill>
                <a:latin typeface="Aileron Bold"/>
                <a:ea typeface="Aileron Bold"/>
                <a:cs typeface="Aileron Bold"/>
                <a:sym typeface="Aileron Bold"/>
              </a:rPr>
              <a:t> -P /usr/share/wordlists/rockyou.txt </a:t>
            </a:r>
          </a:p>
          <a:p>
            <a:pPr algn="l" marL="259083" indent="-129542" lvl="1">
              <a:lnSpc>
                <a:spcPts val="1680"/>
              </a:lnSpc>
              <a:spcBef>
                <a:spcPct val="0"/>
              </a:spcBef>
              <a:buFont typeface="Arial"/>
              <a:buChar char="•"/>
            </a:pPr>
            <a:r>
              <a:rPr lang="en-US" sz="1200">
                <a:solidFill>
                  <a:srgbClr val="FFFFFF"/>
                </a:solidFill>
                <a:latin typeface="Aileron"/>
                <a:ea typeface="Aileron"/>
                <a:cs typeface="Aileron"/>
                <a:sym typeface="Aileron"/>
              </a:rPr>
              <a:t>Additional flags: </a:t>
            </a:r>
            <a:r>
              <a:rPr lang="en-US" b="true" sz="1200">
                <a:solidFill>
                  <a:srgbClr val="FFFFFF"/>
                </a:solidFill>
                <a:latin typeface="Aileron Bold"/>
                <a:ea typeface="Aileron Bold"/>
                <a:cs typeface="Aileron Bold"/>
                <a:sym typeface="Aileron Bold"/>
              </a:rPr>
              <a:t>-e u</a:t>
            </a:r>
            <a:r>
              <a:rPr lang="en-US" sz="1200">
                <a:solidFill>
                  <a:srgbClr val="FFFFFF"/>
                </a:solidFill>
                <a:latin typeface="Aileron"/>
                <a:ea typeface="Aileron"/>
                <a:cs typeface="Aileron"/>
                <a:sym typeface="Aileron"/>
              </a:rPr>
              <a:t> (users), </a:t>
            </a:r>
            <a:r>
              <a:rPr lang="en-US" b="true" sz="1200">
                <a:solidFill>
                  <a:srgbClr val="FFFFFF"/>
                </a:solidFill>
                <a:latin typeface="Aileron Bold"/>
                <a:ea typeface="Aileron Bold"/>
                <a:cs typeface="Aileron Bold"/>
                <a:sym typeface="Aileron Bold"/>
              </a:rPr>
              <a:t>-e p</a:t>
            </a:r>
            <a:r>
              <a:rPr lang="en-US" sz="1200">
                <a:solidFill>
                  <a:srgbClr val="FFFFFF"/>
                </a:solidFill>
                <a:latin typeface="Aileron"/>
                <a:ea typeface="Aileron"/>
                <a:cs typeface="Aileron"/>
                <a:sym typeface="Aileron"/>
              </a:rPr>
              <a:t> (plugins), </a:t>
            </a:r>
            <a:r>
              <a:rPr lang="en-US" b="true" sz="1200">
                <a:solidFill>
                  <a:srgbClr val="FFFFFF"/>
                </a:solidFill>
                <a:latin typeface="Aileron Bold"/>
                <a:ea typeface="Aileron Bold"/>
                <a:cs typeface="Aileron Bold"/>
                <a:sym typeface="Aileron Bold"/>
              </a:rPr>
              <a:t>-e t</a:t>
            </a:r>
            <a:r>
              <a:rPr lang="en-US" sz="1200">
                <a:solidFill>
                  <a:srgbClr val="FFFFFF"/>
                </a:solidFill>
                <a:latin typeface="Aileron"/>
                <a:ea typeface="Aileron"/>
                <a:cs typeface="Aileron"/>
                <a:sym typeface="Aileron"/>
              </a:rPr>
              <a:t> (themes),  </a:t>
            </a:r>
            <a:r>
              <a:rPr lang="en-US" b="true" sz="1200">
                <a:solidFill>
                  <a:srgbClr val="FFFFFF"/>
                </a:solidFill>
                <a:latin typeface="Aileron Bold"/>
                <a:ea typeface="Aileron Bold"/>
                <a:cs typeface="Aileron Bold"/>
                <a:sym typeface="Aileron Bold"/>
              </a:rPr>
              <a:t>-U</a:t>
            </a:r>
            <a:r>
              <a:rPr lang="en-US" sz="1200">
                <a:solidFill>
                  <a:srgbClr val="FFFFFF"/>
                </a:solidFill>
                <a:latin typeface="Aileron"/>
                <a:ea typeface="Aileron"/>
                <a:cs typeface="Aileron"/>
                <a:sym typeface="Aileron"/>
              </a:rPr>
              <a:t> &lt;username&gt; (username for brute-forcing), </a:t>
            </a:r>
            <a:r>
              <a:rPr lang="en-US" b="true" sz="1200">
                <a:solidFill>
                  <a:srgbClr val="FFFFFF"/>
                </a:solidFill>
                <a:latin typeface="Aileron Bold"/>
                <a:ea typeface="Aileron Bold"/>
                <a:cs typeface="Aileron Bold"/>
                <a:sym typeface="Aileron Bold"/>
              </a:rPr>
              <a:t>-P</a:t>
            </a:r>
            <a:r>
              <a:rPr lang="en-US" sz="1200">
                <a:solidFill>
                  <a:srgbClr val="FFFFFF"/>
                </a:solidFill>
                <a:latin typeface="Aileron"/>
                <a:ea typeface="Aileron"/>
                <a:cs typeface="Aileron"/>
                <a:sym typeface="Aileron"/>
              </a:rPr>
              <a:t> </a:t>
            </a:r>
            <a:r>
              <a:rPr lang="en-US" b="true" sz="1200" i="true">
                <a:solidFill>
                  <a:srgbClr val="433B40"/>
                </a:solidFill>
                <a:latin typeface="Aileron Bold Italics"/>
                <a:ea typeface="Aileron Bold Italics"/>
                <a:cs typeface="Aileron Bold Italics"/>
                <a:sym typeface="Aileron Bold Italics"/>
              </a:rPr>
              <a:t>&lt;path to wordlist&gt;</a:t>
            </a:r>
            <a:r>
              <a:rPr lang="en-US" sz="1200">
                <a:solidFill>
                  <a:srgbClr val="FFFFFF"/>
                </a:solidFill>
                <a:latin typeface="Aileron"/>
                <a:ea typeface="Aileron"/>
                <a:cs typeface="Aileron"/>
                <a:sym typeface="Aileron"/>
              </a:rPr>
              <a:t> (path to a password wordlist for brute-forcing).</a:t>
            </a:r>
          </a:p>
        </p:txBody>
      </p:sp>
      <p:sp>
        <p:nvSpPr>
          <p:cNvPr name="TextBox 47" id="47"/>
          <p:cNvSpPr txBox="true"/>
          <p:nvPr/>
        </p:nvSpPr>
        <p:spPr>
          <a:xfrm rot="0">
            <a:off x="7967823" y="8491185"/>
            <a:ext cx="4745583" cy="61150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1"/>
                <a:ea typeface="Open Sans 1"/>
                <a:cs typeface="Open Sans 1"/>
                <a:sym typeface="Open Sans 1"/>
              </a:rPr>
              <a:t>Specifically for scanning WordPress sites for vulnerabilities</a:t>
            </a:r>
          </a:p>
        </p:txBody>
      </p:sp>
      <p:sp>
        <p:nvSpPr>
          <p:cNvPr name="TextBox 48" id="48"/>
          <p:cNvSpPr txBox="true"/>
          <p:nvPr/>
        </p:nvSpPr>
        <p:spPr>
          <a:xfrm rot="0">
            <a:off x="7967823" y="7952070"/>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Bold"/>
                <a:ea typeface="Playfair Display Bold"/>
                <a:cs typeface="Playfair Display Bold"/>
                <a:sym typeface="Playfair Display Bold"/>
              </a:rPr>
              <a:t>WPScan</a:t>
            </a:r>
          </a:p>
        </p:txBody>
      </p:sp>
      <p:sp>
        <p:nvSpPr>
          <p:cNvPr name="Freeform 49" id="49"/>
          <p:cNvSpPr/>
          <p:nvPr/>
        </p:nvSpPr>
        <p:spPr>
          <a:xfrm flipH="false" flipV="false" rot="0">
            <a:off x="2724697" y="4977520"/>
            <a:ext cx="4581367" cy="3467788"/>
          </a:xfrm>
          <a:custGeom>
            <a:avLst/>
            <a:gdLst/>
            <a:ahLst/>
            <a:cxnLst/>
            <a:rect r="r" b="b" t="t" l="l"/>
            <a:pathLst>
              <a:path h="3467788" w="4581367">
                <a:moveTo>
                  <a:pt x="0" y="0"/>
                </a:moveTo>
                <a:lnTo>
                  <a:pt x="4581366" y="0"/>
                </a:lnTo>
                <a:lnTo>
                  <a:pt x="4581366" y="3467788"/>
                </a:lnTo>
                <a:lnTo>
                  <a:pt x="0" y="3467788"/>
                </a:lnTo>
                <a:lnTo>
                  <a:pt x="0" y="0"/>
                </a:lnTo>
                <a:close/>
              </a:path>
            </a:pathLst>
          </a:custGeom>
          <a:blipFill>
            <a:blip r:embed="rId2"/>
            <a:stretch>
              <a:fillRect l="0" t="0" r="0" b="0"/>
            </a:stretch>
          </a:blipFill>
        </p:spPr>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996299" y="61101"/>
            <a:ext cx="3420094" cy="5355291"/>
            <a:chOff x="0" y="0"/>
            <a:chExt cx="900765" cy="1410447"/>
          </a:xfrm>
        </p:grpSpPr>
        <p:sp>
          <p:nvSpPr>
            <p:cNvPr name="Freeform 3" id="3"/>
            <p:cNvSpPr/>
            <p:nvPr/>
          </p:nvSpPr>
          <p:spPr>
            <a:xfrm flipH="false" flipV="false" rot="0">
              <a:off x="0" y="0"/>
              <a:ext cx="900765" cy="1410447"/>
            </a:xfrm>
            <a:custGeom>
              <a:avLst/>
              <a:gdLst/>
              <a:ahLst/>
              <a:cxnLst/>
              <a:rect r="r" b="b" t="t" l="l"/>
              <a:pathLst>
                <a:path h="1410447" w="900765">
                  <a:moveTo>
                    <a:pt x="0" y="0"/>
                  </a:moveTo>
                  <a:lnTo>
                    <a:pt x="900765" y="0"/>
                  </a:lnTo>
                  <a:lnTo>
                    <a:pt x="900765" y="1410447"/>
                  </a:lnTo>
                  <a:lnTo>
                    <a:pt x="0" y="1410447"/>
                  </a:lnTo>
                  <a:close/>
                </a:path>
              </a:pathLst>
            </a:custGeom>
            <a:solidFill>
              <a:srgbClr val="E6E6E6"/>
            </a:solidFill>
          </p:spPr>
        </p:sp>
        <p:sp>
          <p:nvSpPr>
            <p:cNvPr name="TextBox 4" id="4"/>
            <p:cNvSpPr txBox="true"/>
            <p:nvPr/>
          </p:nvSpPr>
          <p:spPr>
            <a:xfrm>
              <a:off x="0" y="-38100"/>
              <a:ext cx="900765" cy="1448547"/>
            </a:xfrm>
            <a:prstGeom prst="rect">
              <a:avLst/>
            </a:prstGeom>
          </p:spPr>
          <p:txBody>
            <a:bodyPr anchor="ctr" rtlCol="false" tIns="50800" lIns="50800" bIns="50800" rIns="50800"/>
            <a:lstStyle/>
            <a:p>
              <a:pPr algn="ctr">
                <a:lnSpc>
                  <a:spcPts val="2659"/>
                </a:lnSpc>
                <a:spcBef>
                  <a:spcPct val="0"/>
                </a:spcBef>
              </a:pPr>
            </a:p>
          </p:txBody>
        </p:sp>
      </p:grpSp>
      <p:sp>
        <p:nvSpPr>
          <p:cNvPr name="AutoShape 5" id="5"/>
          <p:cNvSpPr/>
          <p:nvPr/>
        </p:nvSpPr>
        <p:spPr>
          <a:xfrm>
            <a:off x="-98612" y="1900562"/>
            <a:ext cx="4538496" cy="0"/>
          </a:xfrm>
          <a:prstGeom prst="line">
            <a:avLst/>
          </a:prstGeom>
          <a:ln cap="flat" w="38100">
            <a:solidFill>
              <a:srgbClr val="5B5B5B"/>
            </a:solidFill>
            <a:prstDash val="solid"/>
            <a:headEnd type="none" len="sm" w="sm"/>
            <a:tailEnd type="none" len="sm" w="sm"/>
          </a:ln>
        </p:spPr>
      </p:sp>
      <p:sp>
        <p:nvSpPr>
          <p:cNvPr name="Freeform 6" id="6"/>
          <p:cNvSpPr/>
          <p:nvPr/>
        </p:nvSpPr>
        <p:spPr>
          <a:xfrm flipH="false" flipV="false" rot="0">
            <a:off x="574958" y="619867"/>
            <a:ext cx="4145112" cy="3828927"/>
          </a:xfrm>
          <a:custGeom>
            <a:avLst/>
            <a:gdLst/>
            <a:ahLst/>
            <a:cxnLst/>
            <a:rect r="r" b="b" t="t" l="l"/>
            <a:pathLst>
              <a:path h="3828927" w="4145112">
                <a:moveTo>
                  <a:pt x="0" y="0"/>
                </a:moveTo>
                <a:lnTo>
                  <a:pt x="4145112" y="0"/>
                </a:lnTo>
                <a:lnTo>
                  <a:pt x="4145112" y="3828927"/>
                </a:lnTo>
                <a:lnTo>
                  <a:pt x="0" y="3828927"/>
                </a:lnTo>
                <a:lnTo>
                  <a:pt x="0" y="0"/>
                </a:lnTo>
                <a:close/>
              </a:path>
            </a:pathLst>
          </a:custGeom>
          <a:blipFill>
            <a:blip r:embed="rId2"/>
            <a:stretch>
              <a:fillRect l="0" t="0" r="0" b="0"/>
            </a:stretch>
          </a:blipFill>
        </p:spPr>
      </p:sp>
      <p:sp>
        <p:nvSpPr>
          <p:cNvPr name="TextBox 7" id="7"/>
          <p:cNvSpPr txBox="true"/>
          <p:nvPr/>
        </p:nvSpPr>
        <p:spPr>
          <a:xfrm rot="0">
            <a:off x="4950104" y="2450546"/>
            <a:ext cx="12049232" cy="1497711"/>
          </a:xfrm>
          <a:prstGeom prst="rect">
            <a:avLst/>
          </a:prstGeom>
        </p:spPr>
        <p:txBody>
          <a:bodyPr anchor="t" rtlCol="false" tIns="0" lIns="0" bIns="0" rIns="0">
            <a:spAutoFit/>
          </a:bodyPr>
          <a:lstStyle/>
          <a:p>
            <a:pPr algn="just">
              <a:lnSpc>
                <a:spcPts val="3042"/>
              </a:lnSpc>
            </a:pPr>
            <a:r>
              <a:rPr lang="en-US" sz="1800" spc="36">
                <a:solidFill>
                  <a:srgbClr val="000000"/>
                </a:solidFill>
                <a:latin typeface="Lora"/>
                <a:ea typeface="Lora"/>
                <a:cs typeface="Lora"/>
                <a:sym typeface="Lora"/>
              </a:rPr>
              <a:t>We utilized various online resources to assist with decoding, vulnerability research, and additional cybersecurity tasks.</a:t>
            </a:r>
          </a:p>
          <a:p>
            <a:pPr algn="just">
              <a:lnSpc>
                <a:spcPts val="3042"/>
              </a:lnSpc>
            </a:pPr>
            <a:r>
              <a:rPr lang="en-US" sz="1800" spc="36">
                <a:solidFill>
                  <a:srgbClr val="000000"/>
                </a:solidFill>
                <a:latin typeface="Lora"/>
                <a:ea typeface="Lora"/>
                <a:cs typeface="Lora"/>
                <a:sym typeface="Lora"/>
              </a:rPr>
              <a:t>These resources were instrumental in guiding our walkthroughs, providing critical information, and enhancing our understanding of various cybersecurity concepts and techniques.</a:t>
            </a:r>
          </a:p>
        </p:txBody>
      </p:sp>
      <p:sp>
        <p:nvSpPr>
          <p:cNvPr name="TextBox 8" id="8"/>
          <p:cNvSpPr txBox="true"/>
          <p:nvPr/>
        </p:nvSpPr>
        <p:spPr>
          <a:xfrm rot="0">
            <a:off x="4950104" y="1229658"/>
            <a:ext cx="5506176" cy="1085215"/>
          </a:xfrm>
          <a:prstGeom prst="rect">
            <a:avLst/>
          </a:prstGeom>
        </p:spPr>
        <p:txBody>
          <a:bodyPr anchor="t" rtlCol="false" tIns="0" lIns="0" bIns="0" rIns="0">
            <a:spAutoFit/>
          </a:bodyPr>
          <a:lstStyle/>
          <a:p>
            <a:pPr algn="just">
              <a:lnSpc>
                <a:spcPts val="8959"/>
              </a:lnSpc>
            </a:pPr>
            <a:r>
              <a:rPr lang="en-US" sz="6399" b="true">
                <a:solidFill>
                  <a:srgbClr val="000000"/>
                </a:solidFill>
                <a:latin typeface="Playfair Display Bold"/>
                <a:ea typeface="Playfair Display Bold"/>
                <a:cs typeface="Playfair Display Bold"/>
                <a:sym typeface="Playfair Display Bold"/>
              </a:rPr>
              <a:t>Websites Used</a:t>
            </a:r>
          </a:p>
        </p:txBody>
      </p:sp>
      <p:sp>
        <p:nvSpPr>
          <p:cNvPr name="TextBox 9" id="9"/>
          <p:cNvSpPr txBox="true"/>
          <p:nvPr/>
        </p:nvSpPr>
        <p:spPr>
          <a:xfrm rot="0">
            <a:off x="4107369" y="4629769"/>
            <a:ext cx="10073263" cy="4628531"/>
          </a:xfrm>
          <a:prstGeom prst="rect">
            <a:avLst/>
          </a:prstGeom>
        </p:spPr>
        <p:txBody>
          <a:bodyPr anchor="t" rtlCol="false" tIns="0" lIns="0" bIns="0" rIns="0">
            <a:spAutoFit/>
          </a:bodyPr>
          <a:lstStyle/>
          <a:p>
            <a:pPr algn="just" marL="356249" indent="-178124" lvl="1">
              <a:lnSpc>
                <a:spcPts val="2310"/>
              </a:lnSpc>
              <a:buFont typeface="Arial"/>
              <a:buChar char="•"/>
            </a:pPr>
            <a:r>
              <a:rPr lang="en-US" b="true" sz="1650" u="sng">
                <a:solidFill>
                  <a:srgbClr val="004AAD"/>
                </a:solidFill>
                <a:latin typeface="Aileron Bold"/>
                <a:ea typeface="Aileron Bold"/>
                <a:cs typeface="Aileron Bold"/>
                <a:sym typeface="Aileron Bold"/>
                <a:hlinkClick r:id="rId3" tooltip="https://hashes.com/en/decrypt/hash"/>
              </a:rPr>
              <a:t>Hashes.com</a:t>
            </a:r>
            <a:r>
              <a:rPr lang="en-US" sz="1650">
                <a:solidFill>
                  <a:srgbClr val="000000"/>
                </a:solidFill>
                <a:latin typeface="Aileron"/>
                <a:ea typeface="Aileron"/>
                <a:cs typeface="Aileron"/>
                <a:sym typeface="Aileron"/>
              </a:rPr>
              <a:t>: A comprehensive resource for hash decryption.</a:t>
            </a:r>
          </a:p>
          <a:p>
            <a:pPr algn="just" marL="356249" indent="-178124" lvl="1">
              <a:lnSpc>
                <a:spcPts val="2310"/>
              </a:lnSpc>
              <a:buFont typeface="Arial"/>
              <a:buChar char="•"/>
            </a:pPr>
            <a:r>
              <a:rPr lang="en-US" b="true" sz="1650" u="sng">
                <a:solidFill>
                  <a:srgbClr val="004AAD"/>
                </a:solidFill>
                <a:latin typeface="Aileron Bold"/>
                <a:ea typeface="Aileron Bold"/>
                <a:cs typeface="Aileron Bold"/>
                <a:sym typeface="Aileron Bold"/>
                <a:hlinkClick r:id="rId4" tooltip="https://www.dcode.fr/identification-chiffrement"/>
              </a:rPr>
              <a:t>dcode.fr</a:t>
            </a:r>
            <a:r>
              <a:rPr lang="en-US" sz="1650">
                <a:solidFill>
                  <a:srgbClr val="000000"/>
                </a:solidFill>
                <a:latin typeface="Aileron"/>
                <a:ea typeface="Aileron"/>
                <a:cs typeface="Aileron"/>
                <a:sym typeface="Aileron"/>
              </a:rPr>
              <a:t>: An online tool for identifying and decrypting various types of ciphers and codes.</a:t>
            </a:r>
          </a:p>
          <a:p>
            <a:pPr algn="just" marL="356249" indent="-178124" lvl="1">
              <a:lnSpc>
                <a:spcPts val="2310"/>
              </a:lnSpc>
              <a:buFont typeface="Arial"/>
              <a:buChar char="•"/>
            </a:pPr>
            <a:r>
              <a:rPr lang="en-US" b="true" sz="1650" u="sng">
                <a:solidFill>
                  <a:srgbClr val="004AAD"/>
                </a:solidFill>
                <a:latin typeface="Aileron Bold"/>
                <a:ea typeface="Aileron Bold"/>
                <a:cs typeface="Aileron Bold"/>
                <a:sym typeface="Aileron Bold"/>
                <a:hlinkClick r:id="rId5" tooltip="https://www.exploit-db.com"/>
              </a:rPr>
              <a:t>Exploit-db.com</a:t>
            </a:r>
            <a:r>
              <a:rPr lang="en-US" sz="1650">
                <a:solidFill>
                  <a:srgbClr val="000000"/>
                </a:solidFill>
                <a:latin typeface="Aileron"/>
                <a:ea typeface="Aileron"/>
                <a:cs typeface="Aileron"/>
                <a:sym typeface="Aileron"/>
              </a:rPr>
              <a:t>: A database of public exploits and proof-of-concept for known vulnerabilities.</a:t>
            </a:r>
          </a:p>
          <a:p>
            <a:pPr algn="just" marL="356249" indent="-178124" lvl="1">
              <a:lnSpc>
                <a:spcPts val="2310"/>
              </a:lnSpc>
              <a:buFont typeface="Arial"/>
              <a:buChar char="•"/>
            </a:pPr>
            <a:r>
              <a:rPr lang="en-US" b="true" sz="1650" u="sng">
                <a:solidFill>
                  <a:srgbClr val="004AAD"/>
                </a:solidFill>
                <a:latin typeface="Aileron Bold"/>
                <a:ea typeface="Aileron Bold"/>
                <a:cs typeface="Aileron Bold"/>
                <a:sym typeface="Aileron Bold"/>
                <a:hlinkClick r:id="rId6" tooltip="https://crackstation.net"/>
              </a:rPr>
              <a:t>Crackstation.net</a:t>
            </a:r>
            <a:r>
              <a:rPr lang="en-US" sz="1650">
                <a:solidFill>
                  <a:srgbClr val="000000"/>
                </a:solidFill>
                <a:latin typeface="Aileron"/>
                <a:ea typeface="Aileron"/>
                <a:cs typeface="Aileron"/>
                <a:sym typeface="Aileron"/>
              </a:rPr>
              <a:t>: A powerful online password cracking tool that uses large precomputed hash databases.</a:t>
            </a:r>
          </a:p>
          <a:p>
            <a:pPr algn="just" marL="356249" indent="-178124" lvl="1">
              <a:lnSpc>
                <a:spcPts val="2310"/>
              </a:lnSpc>
              <a:buFont typeface="Arial"/>
              <a:buChar char="•"/>
            </a:pPr>
            <a:r>
              <a:rPr lang="en-US" sz="1650">
                <a:solidFill>
                  <a:srgbClr val="000000"/>
                </a:solidFill>
                <a:latin typeface="Aileron"/>
                <a:ea typeface="Aileron"/>
                <a:cs typeface="Aileron"/>
                <a:sym typeface="Aileron"/>
              </a:rPr>
              <a:t>Pentestmonkey.net</a:t>
            </a:r>
            <a:r>
              <a:rPr lang="en-US" sz="1650">
                <a:solidFill>
                  <a:srgbClr val="000000"/>
                </a:solidFill>
                <a:latin typeface="Aileron"/>
                <a:ea typeface="Aileron"/>
                <a:cs typeface="Aileron"/>
                <a:sym typeface="Aileron"/>
              </a:rPr>
              <a:t> - </a:t>
            </a:r>
            <a:r>
              <a:rPr lang="en-US" b="true" sz="1650" u="sng">
                <a:solidFill>
                  <a:srgbClr val="004AAD"/>
                </a:solidFill>
                <a:latin typeface="Aileron Bold"/>
                <a:ea typeface="Aileron Bold"/>
                <a:cs typeface="Aileron Bold"/>
                <a:sym typeface="Aileron Bold"/>
                <a:hlinkClick r:id="rId7" tooltip="https://pentestmonkey.net/cheat-sheet/shells/reverse-shell-cheat-sheet"/>
              </a:rPr>
              <a:t>Reverse Shell Cheat Sheet</a:t>
            </a:r>
            <a:r>
              <a:rPr lang="en-US" sz="1650">
                <a:solidFill>
                  <a:srgbClr val="000000"/>
                </a:solidFill>
                <a:latin typeface="Aileron"/>
                <a:ea typeface="Aileron"/>
                <a:cs typeface="Aileron"/>
                <a:sym typeface="Aileron"/>
              </a:rPr>
              <a:t>: A resource for reverse shell commands and techniques.</a:t>
            </a:r>
          </a:p>
          <a:p>
            <a:pPr algn="just" marL="356249" indent="-178124" lvl="1">
              <a:lnSpc>
                <a:spcPts val="2310"/>
              </a:lnSpc>
              <a:buFont typeface="Arial"/>
              <a:buChar char="•"/>
            </a:pPr>
            <a:r>
              <a:rPr lang="en-US" b="true" sz="1650" u="sng">
                <a:solidFill>
                  <a:srgbClr val="004AAD"/>
                </a:solidFill>
                <a:latin typeface="Aileron Bold"/>
                <a:ea typeface="Aileron Bold"/>
                <a:cs typeface="Aileron Bold"/>
                <a:sym typeface="Aileron Bold"/>
                <a:hlinkClick r:id="rId8" tooltip="https://gtfobins.github.io"/>
              </a:rPr>
              <a:t>GTFO Bins</a:t>
            </a:r>
            <a:r>
              <a:rPr lang="en-US" sz="1650">
                <a:solidFill>
                  <a:srgbClr val="000000"/>
                </a:solidFill>
                <a:latin typeface="Aileron"/>
                <a:ea typeface="Aileron"/>
                <a:cs typeface="Aileron"/>
                <a:sym typeface="Aileron"/>
              </a:rPr>
              <a:t>: A curated list of Unix binaries that can be exploited by an attacker to bypass local security restrictions.</a:t>
            </a:r>
          </a:p>
          <a:p>
            <a:pPr algn="just" marL="356249" indent="-178124" lvl="1">
              <a:lnSpc>
                <a:spcPts val="2310"/>
              </a:lnSpc>
              <a:buFont typeface="Arial"/>
              <a:buChar char="•"/>
            </a:pPr>
            <a:r>
              <a:rPr lang="en-US" b="true" sz="1650" u="sng">
                <a:solidFill>
                  <a:srgbClr val="004AAD"/>
                </a:solidFill>
                <a:latin typeface="Aileron Bold"/>
                <a:ea typeface="Aileron Bold"/>
                <a:cs typeface="Aileron Bold"/>
                <a:sym typeface="Aileron Bold"/>
                <a:hlinkClick r:id="rId9" tooltip="https://www.gnupg.org/documentation/"/>
              </a:rPr>
              <a:t>GPG Documentation</a:t>
            </a:r>
            <a:r>
              <a:rPr lang="en-US" sz="1650">
                <a:solidFill>
                  <a:srgbClr val="000000"/>
                </a:solidFill>
                <a:latin typeface="Aileron"/>
                <a:ea typeface="Aileron"/>
                <a:cs typeface="Aileron"/>
                <a:sym typeface="Aileron"/>
              </a:rPr>
              <a:t>: Official documentation for GPG, a tool for secure communication and data storage.</a:t>
            </a:r>
          </a:p>
          <a:p>
            <a:pPr algn="just" marL="356249" indent="-178124" lvl="1">
              <a:lnSpc>
                <a:spcPts val="2310"/>
              </a:lnSpc>
              <a:buFont typeface="Arial"/>
              <a:buChar char="•"/>
            </a:pPr>
            <a:r>
              <a:rPr lang="en-US" sz="1650">
                <a:solidFill>
                  <a:srgbClr val="000000"/>
                </a:solidFill>
                <a:latin typeface="Aileron"/>
                <a:ea typeface="Aileron"/>
                <a:cs typeface="Aileron"/>
                <a:sym typeface="Aileron"/>
              </a:rPr>
              <a:t>WordPress Reverse Shell Documentation - </a:t>
            </a:r>
            <a:r>
              <a:rPr lang="en-US" b="true" sz="1650" u="sng">
                <a:solidFill>
                  <a:srgbClr val="004AAD"/>
                </a:solidFill>
                <a:latin typeface="Aileron Bold"/>
                <a:ea typeface="Aileron Bold"/>
                <a:cs typeface="Aileron Bold"/>
                <a:sym typeface="Aileron Bold"/>
                <a:hlinkClick r:id="rId10" tooltip="https://www.hackingarticles.in/wordpress-reverse-shell/"/>
              </a:rPr>
              <a:t>Hacking Articles</a:t>
            </a:r>
            <a:r>
              <a:rPr lang="en-US" sz="1650">
                <a:solidFill>
                  <a:srgbClr val="000000"/>
                </a:solidFill>
                <a:latin typeface="Aileron"/>
                <a:ea typeface="Aileron"/>
                <a:cs typeface="Aileron"/>
                <a:sym typeface="Aileron"/>
              </a:rPr>
              <a:t>: A guide for creating and deploying reverse shells in WordPress environments.</a:t>
            </a:r>
          </a:p>
          <a:p>
            <a:pPr algn="just" marL="356249" indent="-178124" lvl="1">
              <a:lnSpc>
                <a:spcPts val="2310"/>
              </a:lnSpc>
              <a:buFont typeface="Arial"/>
              <a:buChar char="•"/>
            </a:pPr>
            <a:r>
              <a:rPr lang="en-US" sz="1650">
                <a:solidFill>
                  <a:srgbClr val="000000"/>
                </a:solidFill>
                <a:latin typeface="Aileron"/>
                <a:ea typeface="Aileron"/>
                <a:cs typeface="Aileron"/>
                <a:sym typeface="Aileron"/>
              </a:rPr>
              <a:t>Reverse Shell - </a:t>
            </a:r>
            <a:r>
              <a:rPr lang="en-US" b="true" sz="1650" u="sng">
                <a:solidFill>
                  <a:srgbClr val="004AAD"/>
                </a:solidFill>
                <a:latin typeface="Aileron Bold"/>
                <a:ea typeface="Aileron Bold"/>
                <a:cs typeface="Aileron Bold"/>
                <a:sym typeface="Aileron Bold"/>
                <a:hlinkClick r:id="rId11" tooltip="https://blog.pentesteracademy.com/abusing-jenkins-groovy-script-console-to-get-shell-98b951fa64a6"/>
              </a:rPr>
              <a:t>Pentester Academy Blog</a:t>
            </a:r>
            <a:r>
              <a:rPr lang="en-US" sz="1650">
                <a:solidFill>
                  <a:srgbClr val="000000"/>
                </a:solidFill>
                <a:latin typeface="Aileron"/>
                <a:ea typeface="Aileron"/>
                <a:cs typeface="Aileron"/>
                <a:sym typeface="Aileron"/>
              </a:rPr>
              <a:t>: An article on exploiting Jenkins Groovy script console to gain a reverse shell.</a:t>
            </a:r>
          </a:p>
          <a:p>
            <a:pPr algn="just" marL="356249" indent="-178124" lvl="1">
              <a:lnSpc>
                <a:spcPts val="2310"/>
              </a:lnSpc>
              <a:buFont typeface="Arial"/>
              <a:buChar char="•"/>
            </a:pPr>
            <a:r>
              <a:rPr lang="en-US" b="true" sz="1650" u="sng">
                <a:solidFill>
                  <a:srgbClr val="004AAD"/>
                </a:solidFill>
                <a:latin typeface="Aileron Bold"/>
                <a:ea typeface="Aileron Bold"/>
                <a:cs typeface="Aileron Bold"/>
                <a:sym typeface="Aileron Bold"/>
                <a:hlinkClick r:id="rId12" tooltip="https://translate.google.com"/>
              </a:rPr>
              <a:t>Google Translate</a:t>
            </a:r>
            <a:r>
              <a:rPr lang="en-US" sz="1650">
                <a:solidFill>
                  <a:srgbClr val="000000"/>
                </a:solidFill>
                <a:latin typeface="Aileron"/>
                <a:ea typeface="Aileron"/>
                <a:cs typeface="Aileron"/>
                <a:sym typeface="Aileron"/>
              </a:rPr>
              <a:t>: 한국어를 이해하는 데 도움이 될 수 있는 텍스트 번역을 위한 다용도 도구</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5400000">
            <a:off x="-3107855" y="5577089"/>
            <a:ext cx="7914455" cy="874395"/>
          </a:xfrm>
          <a:prstGeom prst="rect">
            <a:avLst/>
          </a:prstGeom>
        </p:spPr>
        <p:txBody>
          <a:bodyPr anchor="t" rtlCol="false" tIns="0" lIns="0" bIns="0" rIns="0">
            <a:spAutoFit/>
          </a:bodyPr>
          <a:lstStyle/>
          <a:p>
            <a:pPr algn="l">
              <a:lnSpc>
                <a:spcPts val="6719"/>
              </a:lnSpc>
            </a:pPr>
            <a:r>
              <a:rPr lang="en-US" sz="6399" b="true">
                <a:solidFill>
                  <a:srgbClr val="000000"/>
                </a:solidFill>
                <a:latin typeface="Playfair Display Bold"/>
                <a:ea typeface="Playfair Display Bold"/>
                <a:cs typeface="Playfair Display Bold"/>
                <a:sym typeface="Playfair Display Bold"/>
              </a:rPr>
              <a:t>Challenges Faced</a:t>
            </a:r>
          </a:p>
        </p:txBody>
      </p:sp>
      <p:sp>
        <p:nvSpPr>
          <p:cNvPr name="AutoShape 3" id="3"/>
          <p:cNvSpPr/>
          <p:nvPr/>
        </p:nvSpPr>
        <p:spPr>
          <a:xfrm>
            <a:off x="932184" y="-371475"/>
            <a:ext cx="0" cy="3540343"/>
          </a:xfrm>
          <a:prstGeom prst="line">
            <a:avLst/>
          </a:prstGeom>
          <a:ln cap="flat" w="38100">
            <a:solidFill>
              <a:srgbClr val="5B5B5B"/>
            </a:solidFill>
            <a:prstDash val="solid"/>
            <a:headEnd type="none" len="sm" w="sm"/>
            <a:tailEnd type="none" len="sm" w="sm"/>
          </a:ln>
        </p:spPr>
      </p:sp>
      <p:grpSp>
        <p:nvGrpSpPr>
          <p:cNvPr name="Group 4" id="4"/>
          <p:cNvGrpSpPr/>
          <p:nvPr/>
        </p:nvGrpSpPr>
        <p:grpSpPr>
          <a:xfrm rot="5400000">
            <a:off x="3613426" y="-9089"/>
            <a:ext cx="2183874" cy="4669331"/>
            <a:chOff x="0" y="0"/>
            <a:chExt cx="575177" cy="1229783"/>
          </a:xfrm>
        </p:grpSpPr>
        <p:sp>
          <p:nvSpPr>
            <p:cNvPr name="Freeform 5" id="5"/>
            <p:cNvSpPr/>
            <p:nvPr/>
          </p:nvSpPr>
          <p:spPr>
            <a:xfrm flipH="false" flipV="false" rot="0">
              <a:off x="0" y="0"/>
              <a:ext cx="575177" cy="1229783"/>
            </a:xfrm>
            <a:custGeom>
              <a:avLst/>
              <a:gdLst/>
              <a:ahLst/>
              <a:cxnLst/>
              <a:rect r="r" b="b" t="t" l="l"/>
              <a:pathLst>
                <a:path h="1229783" w="575177">
                  <a:moveTo>
                    <a:pt x="0" y="0"/>
                  </a:moveTo>
                  <a:lnTo>
                    <a:pt x="575177" y="0"/>
                  </a:lnTo>
                  <a:lnTo>
                    <a:pt x="575177" y="1229783"/>
                  </a:lnTo>
                  <a:lnTo>
                    <a:pt x="0" y="1229783"/>
                  </a:lnTo>
                  <a:close/>
                </a:path>
              </a:pathLst>
            </a:custGeom>
            <a:solidFill>
              <a:srgbClr val="E6E6E6"/>
            </a:solidFill>
          </p:spPr>
        </p:sp>
        <p:sp>
          <p:nvSpPr>
            <p:cNvPr name="TextBox 6" id="6"/>
            <p:cNvSpPr txBox="true"/>
            <p:nvPr/>
          </p:nvSpPr>
          <p:spPr>
            <a:xfrm>
              <a:off x="0" y="-38100"/>
              <a:ext cx="575177" cy="1267883"/>
            </a:xfrm>
            <a:prstGeom prst="rect">
              <a:avLst/>
            </a:prstGeom>
          </p:spPr>
          <p:txBody>
            <a:bodyPr anchor="ctr" rtlCol="false" tIns="50800" lIns="50800" bIns="50800" rIns="50800"/>
            <a:lstStyle/>
            <a:p>
              <a:pPr algn="ctr">
                <a:lnSpc>
                  <a:spcPts val="2659"/>
                </a:lnSpc>
                <a:spcBef>
                  <a:spcPct val="0"/>
                </a:spcBef>
              </a:pPr>
            </a:p>
          </p:txBody>
        </p:sp>
      </p:grpSp>
      <p:sp>
        <p:nvSpPr>
          <p:cNvPr name="Freeform 7" id="7"/>
          <p:cNvSpPr/>
          <p:nvPr/>
        </p:nvSpPr>
        <p:spPr>
          <a:xfrm flipH="false" flipV="false" rot="0">
            <a:off x="7882263" y="775119"/>
            <a:ext cx="5210861" cy="2932018"/>
          </a:xfrm>
          <a:custGeom>
            <a:avLst/>
            <a:gdLst/>
            <a:ahLst/>
            <a:cxnLst/>
            <a:rect r="r" b="b" t="t" l="l"/>
            <a:pathLst>
              <a:path h="2932018" w="5210861">
                <a:moveTo>
                  <a:pt x="0" y="0"/>
                </a:moveTo>
                <a:lnTo>
                  <a:pt x="5210861" y="0"/>
                </a:lnTo>
                <a:lnTo>
                  <a:pt x="5210861" y="2932018"/>
                </a:lnTo>
                <a:lnTo>
                  <a:pt x="0" y="2932018"/>
                </a:lnTo>
                <a:lnTo>
                  <a:pt x="0" y="0"/>
                </a:lnTo>
                <a:close/>
              </a:path>
            </a:pathLst>
          </a:custGeom>
          <a:blipFill>
            <a:blip r:embed="rId2"/>
            <a:stretch>
              <a:fillRect l="0" t="0" r="-95" b="0"/>
            </a:stretch>
          </a:blipFill>
        </p:spPr>
      </p:sp>
      <p:sp>
        <p:nvSpPr>
          <p:cNvPr name="Freeform 8" id="8"/>
          <p:cNvSpPr/>
          <p:nvPr/>
        </p:nvSpPr>
        <p:spPr>
          <a:xfrm flipH="false" flipV="false" rot="0">
            <a:off x="10207182" y="6882827"/>
            <a:ext cx="7479366" cy="2652059"/>
          </a:xfrm>
          <a:custGeom>
            <a:avLst/>
            <a:gdLst/>
            <a:ahLst/>
            <a:cxnLst/>
            <a:rect r="r" b="b" t="t" l="l"/>
            <a:pathLst>
              <a:path h="2652059" w="7479366">
                <a:moveTo>
                  <a:pt x="0" y="0"/>
                </a:moveTo>
                <a:lnTo>
                  <a:pt x="7479366" y="0"/>
                </a:lnTo>
                <a:lnTo>
                  <a:pt x="7479366" y="2652059"/>
                </a:lnTo>
                <a:lnTo>
                  <a:pt x="0" y="2652059"/>
                </a:lnTo>
                <a:lnTo>
                  <a:pt x="0" y="0"/>
                </a:lnTo>
                <a:close/>
              </a:path>
            </a:pathLst>
          </a:custGeom>
          <a:blipFill>
            <a:blip r:embed="rId3"/>
            <a:stretch>
              <a:fillRect l="0" t="0" r="0" b="0"/>
            </a:stretch>
          </a:blipFill>
        </p:spPr>
      </p:sp>
      <p:sp>
        <p:nvSpPr>
          <p:cNvPr name="Freeform 9" id="9"/>
          <p:cNvSpPr/>
          <p:nvPr/>
        </p:nvSpPr>
        <p:spPr>
          <a:xfrm flipH="false" flipV="false" rot="0">
            <a:off x="10495130" y="4161755"/>
            <a:ext cx="2459750" cy="1926517"/>
          </a:xfrm>
          <a:custGeom>
            <a:avLst/>
            <a:gdLst/>
            <a:ahLst/>
            <a:cxnLst/>
            <a:rect r="r" b="b" t="t" l="l"/>
            <a:pathLst>
              <a:path h="1926517" w="2459750">
                <a:moveTo>
                  <a:pt x="0" y="0"/>
                </a:moveTo>
                <a:lnTo>
                  <a:pt x="2459749" y="0"/>
                </a:lnTo>
                <a:lnTo>
                  <a:pt x="2459749" y="1926518"/>
                </a:lnTo>
                <a:lnTo>
                  <a:pt x="0" y="1926518"/>
                </a:lnTo>
                <a:lnTo>
                  <a:pt x="0" y="0"/>
                </a:lnTo>
                <a:close/>
              </a:path>
            </a:pathLst>
          </a:custGeom>
          <a:blipFill>
            <a:blip r:embed="rId4"/>
            <a:stretch>
              <a:fillRect l="0" t="0" r="0" b="0"/>
            </a:stretch>
          </a:blipFill>
        </p:spPr>
      </p:sp>
      <p:sp>
        <p:nvSpPr>
          <p:cNvPr name="Freeform 10" id="10"/>
          <p:cNvSpPr/>
          <p:nvPr/>
        </p:nvSpPr>
        <p:spPr>
          <a:xfrm flipH="false" flipV="false" rot="0">
            <a:off x="13348059" y="775119"/>
            <a:ext cx="4338490" cy="2643055"/>
          </a:xfrm>
          <a:custGeom>
            <a:avLst/>
            <a:gdLst/>
            <a:ahLst/>
            <a:cxnLst/>
            <a:rect r="r" b="b" t="t" l="l"/>
            <a:pathLst>
              <a:path h="2643055" w="4338490">
                <a:moveTo>
                  <a:pt x="0" y="0"/>
                </a:moveTo>
                <a:lnTo>
                  <a:pt x="4338489" y="0"/>
                </a:lnTo>
                <a:lnTo>
                  <a:pt x="4338489" y="2643055"/>
                </a:lnTo>
                <a:lnTo>
                  <a:pt x="0" y="2643055"/>
                </a:lnTo>
                <a:lnTo>
                  <a:pt x="0" y="0"/>
                </a:lnTo>
                <a:close/>
              </a:path>
            </a:pathLst>
          </a:custGeom>
          <a:blipFill>
            <a:blip r:embed="rId5"/>
            <a:stretch>
              <a:fillRect l="-928" t="0" r="-4140" b="0"/>
            </a:stretch>
          </a:blipFill>
        </p:spPr>
      </p:sp>
      <p:sp>
        <p:nvSpPr>
          <p:cNvPr name="Freeform 11" id="11"/>
          <p:cNvSpPr/>
          <p:nvPr/>
        </p:nvSpPr>
        <p:spPr>
          <a:xfrm flipH="false" flipV="false" rot="0">
            <a:off x="13307761" y="4443598"/>
            <a:ext cx="4378787" cy="1413804"/>
          </a:xfrm>
          <a:custGeom>
            <a:avLst/>
            <a:gdLst/>
            <a:ahLst/>
            <a:cxnLst/>
            <a:rect r="r" b="b" t="t" l="l"/>
            <a:pathLst>
              <a:path h="1413804" w="4378787">
                <a:moveTo>
                  <a:pt x="0" y="0"/>
                </a:moveTo>
                <a:lnTo>
                  <a:pt x="4378787" y="0"/>
                </a:lnTo>
                <a:lnTo>
                  <a:pt x="4378787" y="1413805"/>
                </a:lnTo>
                <a:lnTo>
                  <a:pt x="0" y="1413805"/>
                </a:lnTo>
                <a:lnTo>
                  <a:pt x="0" y="0"/>
                </a:lnTo>
                <a:close/>
              </a:path>
            </a:pathLst>
          </a:custGeom>
          <a:blipFill>
            <a:blip r:embed="rId6"/>
            <a:stretch>
              <a:fillRect l="0" t="0" r="0" b="0"/>
            </a:stretch>
          </a:blipFill>
        </p:spPr>
      </p:sp>
      <p:sp>
        <p:nvSpPr>
          <p:cNvPr name="Freeform 12" id="12"/>
          <p:cNvSpPr/>
          <p:nvPr/>
        </p:nvSpPr>
        <p:spPr>
          <a:xfrm flipH="false" flipV="false" rot="0">
            <a:off x="7882263" y="4218178"/>
            <a:ext cx="2079467" cy="5316708"/>
          </a:xfrm>
          <a:custGeom>
            <a:avLst/>
            <a:gdLst/>
            <a:ahLst/>
            <a:cxnLst/>
            <a:rect r="r" b="b" t="t" l="l"/>
            <a:pathLst>
              <a:path h="5316708" w="2079467">
                <a:moveTo>
                  <a:pt x="0" y="0"/>
                </a:moveTo>
                <a:lnTo>
                  <a:pt x="2079467" y="0"/>
                </a:lnTo>
                <a:lnTo>
                  <a:pt x="2079467" y="5316708"/>
                </a:lnTo>
                <a:lnTo>
                  <a:pt x="0" y="5316708"/>
                </a:lnTo>
                <a:lnTo>
                  <a:pt x="0" y="0"/>
                </a:lnTo>
                <a:close/>
              </a:path>
            </a:pathLst>
          </a:custGeom>
          <a:blipFill>
            <a:blip r:embed="rId7"/>
            <a:stretch>
              <a:fillRect l="0" t="-43174" r="0" b="-63385"/>
            </a:stretch>
          </a:blipFill>
        </p:spPr>
      </p:sp>
      <p:sp>
        <p:nvSpPr>
          <p:cNvPr name="TextBox 13" id="13"/>
          <p:cNvSpPr txBox="true"/>
          <p:nvPr/>
        </p:nvSpPr>
        <p:spPr>
          <a:xfrm rot="0">
            <a:off x="1815236" y="4103878"/>
            <a:ext cx="5780254" cy="5154422"/>
          </a:xfrm>
          <a:prstGeom prst="rect">
            <a:avLst/>
          </a:prstGeom>
        </p:spPr>
        <p:txBody>
          <a:bodyPr anchor="t" rtlCol="false" tIns="0" lIns="0" bIns="0" rIns="0">
            <a:spAutoFit/>
          </a:bodyPr>
          <a:lstStyle/>
          <a:p>
            <a:pPr algn="ctr">
              <a:lnSpc>
                <a:spcPts val="3183"/>
              </a:lnSpc>
            </a:pPr>
            <a:r>
              <a:rPr lang="en-US" b="true" sz="1599" spc="14">
                <a:solidFill>
                  <a:srgbClr val="000000"/>
                </a:solidFill>
                <a:latin typeface="Open Sans 1 Bold"/>
                <a:ea typeface="Open Sans 1 Bold"/>
                <a:cs typeface="Open Sans 1 Bold"/>
                <a:sym typeface="Open Sans 1 Bold"/>
              </a:rPr>
              <a:t>Firewall Bypassing</a:t>
            </a:r>
            <a:r>
              <a:rPr lang="en-US" sz="1599" spc="14">
                <a:solidFill>
                  <a:srgbClr val="000000"/>
                </a:solidFill>
                <a:latin typeface="Open Sans 1"/>
                <a:ea typeface="Open Sans 1"/>
                <a:cs typeface="Open Sans 1"/>
                <a:sym typeface="Open Sans 1"/>
              </a:rPr>
              <a:t>: Many targets had robust firewalls, making initial access difficult. We had to employ advanced techniques to bypass these protections.</a:t>
            </a:r>
          </a:p>
          <a:p>
            <a:pPr algn="ctr">
              <a:lnSpc>
                <a:spcPts val="3183"/>
              </a:lnSpc>
            </a:pPr>
            <a:r>
              <a:rPr lang="en-US" b="true" sz="1599" spc="14">
                <a:solidFill>
                  <a:srgbClr val="000000"/>
                </a:solidFill>
                <a:latin typeface="Open Sans 1 Bold"/>
                <a:ea typeface="Open Sans 1 Bold"/>
                <a:cs typeface="Open Sans 1 Bold"/>
                <a:sym typeface="Open Sans 1 Bold"/>
              </a:rPr>
              <a:t>Complex CVE Exploits</a:t>
            </a:r>
            <a:r>
              <a:rPr lang="en-US" sz="1599" spc="14">
                <a:solidFill>
                  <a:srgbClr val="000000"/>
                </a:solidFill>
                <a:latin typeface="Open Sans 1"/>
                <a:ea typeface="Open Sans 1"/>
                <a:cs typeface="Open Sans 1"/>
                <a:sym typeface="Open Sans 1"/>
              </a:rPr>
              <a:t>: Some vulnerabilities required detailed research and precise execution. Understanding and leveraging these CVEs was time-consuming but rewarding.</a:t>
            </a:r>
          </a:p>
          <a:p>
            <a:pPr algn="ctr">
              <a:lnSpc>
                <a:spcPts val="3183"/>
              </a:lnSpc>
            </a:pPr>
            <a:r>
              <a:rPr lang="en-US" b="true" sz="1599" spc="14">
                <a:solidFill>
                  <a:srgbClr val="000000"/>
                </a:solidFill>
                <a:latin typeface="Open Sans 1 Bold"/>
                <a:ea typeface="Open Sans 1 Bold"/>
                <a:cs typeface="Open Sans 1 Bold"/>
                <a:sym typeface="Open Sans 1 Bold"/>
              </a:rPr>
              <a:t>Maintaining stable connections</a:t>
            </a:r>
            <a:r>
              <a:rPr lang="en-US" sz="1599" spc="14">
                <a:solidFill>
                  <a:srgbClr val="000000"/>
                </a:solidFill>
                <a:latin typeface="Open Sans 1"/>
                <a:ea typeface="Open Sans 1"/>
                <a:cs typeface="Open Sans 1"/>
                <a:sym typeface="Open Sans 1"/>
              </a:rPr>
              <a:t>: Maintaining stable connections via SSH tunneling was challenging, especially with network instability.</a:t>
            </a:r>
          </a:p>
          <a:p>
            <a:pPr algn="ctr">
              <a:lnSpc>
                <a:spcPts val="3183"/>
              </a:lnSpc>
            </a:pPr>
            <a:r>
              <a:rPr lang="en-US" b="true" sz="1599" spc="14">
                <a:solidFill>
                  <a:srgbClr val="000000"/>
                </a:solidFill>
                <a:latin typeface="Open Sans 1 Bold"/>
                <a:ea typeface="Open Sans 1 Bold"/>
                <a:cs typeface="Open Sans 1 Bold"/>
                <a:sym typeface="Open Sans 1 Bold"/>
              </a:rPr>
              <a:t>Decoding Complex Data</a:t>
            </a:r>
            <a:r>
              <a:rPr lang="en-US" sz="1599" spc="14">
                <a:solidFill>
                  <a:srgbClr val="000000"/>
                </a:solidFill>
                <a:latin typeface="Open Sans 1"/>
                <a:ea typeface="Open Sans 1"/>
                <a:cs typeface="Open Sans 1"/>
                <a:sym typeface="Open Sans 1"/>
              </a:rPr>
              <a:t>: Encountering heavily encoded or encrypted data posed significant hurdles. It required the use of multiple tools and methods to decode effectively.</a:t>
            </a:r>
          </a:p>
        </p:txBody>
      </p:sp>
      <p:sp>
        <p:nvSpPr>
          <p:cNvPr name="Freeform 14" id="14"/>
          <p:cNvSpPr/>
          <p:nvPr/>
        </p:nvSpPr>
        <p:spPr>
          <a:xfrm flipH="false" flipV="false" rot="0">
            <a:off x="2370697" y="289906"/>
            <a:ext cx="4748668" cy="3127608"/>
          </a:xfrm>
          <a:custGeom>
            <a:avLst/>
            <a:gdLst/>
            <a:ahLst/>
            <a:cxnLst/>
            <a:rect r="r" b="b" t="t" l="l"/>
            <a:pathLst>
              <a:path h="3127608" w="4748668">
                <a:moveTo>
                  <a:pt x="0" y="0"/>
                </a:moveTo>
                <a:lnTo>
                  <a:pt x="4748669" y="0"/>
                </a:lnTo>
                <a:lnTo>
                  <a:pt x="4748669" y="3127608"/>
                </a:lnTo>
                <a:lnTo>
                  <a:pt x="0" y="3127608"/>
                </a:lnTo>
                <a:lnTo>
                  <a:pt x="0" y="0"/>
                </a:lnTo>
                <a:close/>
              </a:path>
            </a:pathLst>
          </a:custGeom>
          <a:blipFill>
            <a:blip r:embed="rId8"/>
            <a:stretch>
              <a:fillRect l="0" t="0" r="0" b="0"/>
            </a:stretch>
          </a:blipFill>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DAGGy1ef5Ps</dc:identifier>
  <dcterms:modified xsi:type="dcterms:W3CDTF">2011-08-01T06:04:30Z</dcterms:modified>
  <cp:revision>1</cp:revision>
  <dc:title>Socat</dc:title>
</cp:coreProperties>
</file>